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257" r:id="rId2"/>
    <p:sldId id="1017" r:id="rId3"/>
    <p:sldId id="1018" r:id="rId4"/>
    <p:sldId id="1010" r:id="rId5"/>
    <p:sldId id="1013" r:id="rId6"/>
    <p:sldId id="1029" r:id="rId7"/>
    <p:sldId id="1028" r:id="rId8"/>
    <p:sldId id="1030" r:id="rId9"/>
    <p:sldId id="902" r:id="rId10"/>
    <p:sldId id="949" r:id="rId11"/>
    <p:sldId id="950" r:id="rId12"/>
    <p:sldId id="951" r:id="rId13"/>
    <p:sldId id="264" r:id="rId14"/>
    <p:sldId id="326" r:id="rId15"/>
    <p:sldId id="1025" r:id="rId16"/>
    <p:sldId id="1026" r:id="rId17"/>
    <p:sldId id="1031" r:id="rId18"/>
    <p:sldId id="1027" r:id="rId19"/>
    <p:sldId id="327" r:id="rId20"/>
    <p:sldId id="751" r:id="rId21"/>
    <p:sldId id="329" r:id="rId22"/>
    <p:sldId id="330" r:id="rId23"/>
    <p:sldId id="355" r:id="rId24"/>
    <p:sldId id="331" r:id="rId25"/>
    <p:sldId id="1011" r:id="rId26"/>
    <p:sldId id="716" r:id="rId27"/>
    <p:sldId id="868" r:id="rId28"/>
    <p:sldId id="284" r:id="rId29"/>
    <p:sldId id="1016" r:id="rId30"/>
    <p:sldId id="752" r:id="rId31"/>
    <p:sldId id="764" r:id="rId32"/>
    <p:sldId id="848" r:id="rId33"/>
    <p:sldId id="765" r:id="rId34"/>
    <p:sldId id="778" r:id="rId35"/>
    <p:sldId id="853" r:id="rId36"/>
    <p:sldId id="852" r:id="rId37"/>
    <p:sldId id="779" r:id="rId38"/>
    <p:sldId id="854" r:id="rId39"/>
    <p:sldId id="849" r:id="rId40"/>
    <p:sldId id="850" r:id="rId41"/>
    <p:sldId id="780" r:id="rId42"/>
    <p:sldId id="855" r:id="rId43"/>
    <p:sldId id="856" r:id="rId44"/>
    <p:sldId id="858" r:id="rId45"/>
    <p:sldId id="860" r:id="rId46"/>
    <p:sldId id="772" r:id="rId47"/>
    <p:sldId id="753" r:id="rId48"/>
    <p:sldId id="771" r:id="rId49"/>
    <p:sldId id="863" r:id="rId50"/>
    <p:sldId id="938" r:id="rId51"/>
    <p:sldId id="1006" r:id="rId52"/>
    <p:sldId id="939" r:id="rId53"/>
    <p:sldId id="942" r:id="rId54"/>
    <p:sldId id="867" r:id="rId55"/>
    <p:sldId id="447" r:id="rId56"/>
    <p:sldId id="442" r:id="rId57"/>
    <p:sldId id="730" r:id="rId58"/>
    <p:sldId id="440" r:id="rId59"/>
    <p:sldId id="443" r:id="rId60"/>
    <p:sldId id="444" r:id="rId61"/>
    <p:sldId id="448" r:id="rId62"/>
    <p:sldId id="445" r:id="rId63"/>
    <p:sldId id="1014" r:id="rId64"/>
    <p:sldId id="1015" r:id="rId65"/>
    <p:sldId id="1041" r:id="rId66"/>
    <p:sldId id="356" r:id="rId67"/>
    <p:sldId id="1032" r:id="rId68"/>
    <p:sldId id="1033" r:id="rId69"/>
    <p:sldId id="1034" r:id="rId70"/>
    <p:sldId id="1035" r:id="rId71"/>
    <p:sldId id="590" r:id="rId72"/>
    <p:sldId id="690" r:id="rId73"/>
    <p:sldId id="717" r:id="rId74"/>
    <p:sldId id="617" r:id="rId75"/>
    <p:sldId id="1020" r:id="rId76"/>
    <p:sldId id="1021" r:id="rId77"/>
    <p:sldId id="1024" r:id="rId78"/>
    <p:sldId id="713" r:id="rId79"/>
    <p:sldId id="592" r:id="rId80"/>
    <p:sldId id="1038" r:id="rId81"/>
    <p:sldId id="1039" r:id="rId82"/>
    <p:sldId id="1022" r:id="rId83"/>
    <p:sldId id="1040" r:id="rId84"/>
    <p:sldId id="1023" r:id="rId85"/>
    <p:sldId id="720" r:id="rId86"/>
    <p:sldId id="718" r:id="rId87"/>
    <p:sldId id="719" r:id="rId88"/>
    <p:sldId id="784" r:id="rId89"/>
    <p:sldId id="808" r:id="rId90"/>
    <p:sldId id="945" r:id="rId91"/>
    <p:sldId id="943" r:id="rId92"/>
    <p:sldId id="944" r:id="rId93"/>
    <p:sldId id="803" r:id="rId94"/>
    <p:sldId id="877" r:id="rId95"/>
    <p:sldId id="879" r:id="rId96"/>
    <p:sldId id="876" r:id="rId97"/>
    <p:sldId id="728" r:id="rId98"/>
    <p:sldId id="1036" r:id="rId99"/>
    <p:sldId id="826" r:id="rId100"/>
    <p:sldId id="650" r:id="rId101"/>
    <p:sldId id="677" r:id="rId102"/>
    <p:sldId id="679" r:id="rId103"/>
    <p:sldId id="683" r:id="rId104"/>
    <p:sldId id="684" r:id="rId105"/>
    <p:sldId id="687" r:id="rId106"/>
    <p:sldId id="688" r:id="rId107"/>
    <p:sldId id="668" r:id="rId108"/>
    <p:sldId id="1037" r:id="rId109"/>
    <p:sldId id="830" r:id="rId110"/>
    <p:sldId id="831" r:id="rId111"/>
    <p:sldId id="832" r:id="rId112"/>
    <p:sldId id="833" r:id="rId113"/>
    <p:sldId id="834" r:id="rId114"/>
    <p:sldId id="835" r:id="rId115"/>
    <p:sldId id="1012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1A1A36-BF6D-6943-8A59-56DC991EDD21}">
          <p14:sldIdLst>
            <p14:sldId id="257"/>
            <p14:sldId id="1017"/>
            <p14:sldId id="1018"/>
            <p14:sldId id="1010"/>
            <p14:sldId id="1013"/>
            <p14:sldId id="1029"/>
          </p14:sldIdLst>
        </p14:section>
        <p14:section name="Deep Neural Networks" id="{A37A8CB4-299F-DA41-A1E7-274DB33B212A}">
          <p14:sldIdLst>
            <p14:sldId id="1028"/>
            <p14:sldId id="1030"/>
            <p14:sldId id="902"/>
            <p14:sldId id="949"/>
            <p14:sldId id="950"/>
            <p14:sldId id="951"/>
            <p14:sldId id="264"/>
          </p14:sldIdLst>
        </p14:section>
        <p14:section name="DNNs make mistakes" id="{A40CB95D-03B4-D840-823B-960588443936}">
          <p14:sldIdLst>
            <p14:sldId id="326"/>
            <p14:sldId id="1025"/>
            <p14:sldId id="1026"/>
            <p14:sldId id="1031"/>
            <p14:sldId id="1027"/>
            <p14:sldId id="327"/>
            <p14:sldId id="751"/>
            <p14:sldId id="329"/>
            <p14:sldId id="330"/>
            <p14:sldId id="355"/>
            <p14:sldId id="331"/>
            <p14:sldId id="1011"/>
            <p14:sldId id="716"/>
            <p14:sldId id="868"/>
            <p14:sldId id="284"/>
            <p14:sldId id="1016"/>
          </p14:sldIdLst>
        </p14:section>
        <p14:section name="Repair of Traditional programs" id="{161C9D37-23F6-0A4B-B5B6-368C2F343883}">
          <p14:sldIdLst>
            <p14:sldId id="752"/>
            <p14:sldId id="764"/>
            <p14:sldId id="848"/>
            <p14:sldId id="765"/>
            <p14:sldId id="778"/>
            <p14:sldId id="853"/>
            <p14:sldId id="852"/>
            <p14:sldId id="779"/>
            <p14:sldId id="854"/>
            <p14:sldId id="849"/>
            <p14:sldId id="850"/>
            <p14:sldId id="780"/>
            <p14:sldId id="855"/>
            <p14:sldId id="856"/>
            <p14:sldId id="858"/>
            <p14:sldId id="860"/>
            <p14:sldId id="772"/>
            <p14:sldId id="753"/>
          </p14:sldIdLst>
        </p14:section>
        <p14:section name="Repair of DNNs" id="{9B5E2037-6FE1-7843-A32A-7553968CF037}">
          <p14:sldIdLst>
            <p14:sldId id="771"/>
            <p14:sldId id="863"/>
            <p14:sldId id="938"/>
            <p14:sldId id="1006"/>
            <p14:sldId id="939"/>
            <p14:sldId id="942"/>
          </p14:sldIdLst>
        </p14:section>
        <p14:section name="Prior Approaches" id="{E7FDE953-7C63-7D40-BDCE-A164B5AA6C2A}">
          <p14:sldIdLst>
            <p14:sldId id="867"/>
            <p14:sldId id="447"/>
            <p14:sldId id="442"/>
            <p14:sldId id="730"/>
            <p14:sldId id="440"/>
            <p14:sldId id="443"/>
            <p14:sldId id="444"/>
            <p14:sldId id="448"/>
            <p14:sldId id="445"/>
            <p14:sldId id="1014"/>
            <p14:sldId id="1015"/>
            <p14:sldId id="1041"/>
            <p14:sldId id="356"/>
          </p14:sldIdLst>
        </p14:section>
        <p14:section name="Provable Repair of DNNs" id="{C56C4D7D-1639-6842-8A27-316415FDEF85}">
          <p14:sldIdLst>
            <p14:sldId id="1032"/>
            <p14:sldId id="1033"/>
            <p14:sldId id="1034"/>
            <p14:sldId id="1035"/>
          </p14:sldIdLst>
        </p14:section>
        <p14:section name="Overview pointwise repair" id="{5D207C85-52FA-E34B-89BF-0C9076082348}">
          <p14:sldIdLst>
            <p14:sldId id="590"/>
            <p14:sldId id="690"/>
            <p14:sldId id="717"/>
            <p14:sldId id="617"/>
          </p14:sldIdLst>
        </p14:section>
        <p14:section name="Last layer is LP" id="{CD27518F-7576-2F44-9838-5FD279F97FA2}">
          <p14:sldIdLst>
            <p14:sldId id="1020"/>
            <p14:sldId id="1021"/>
            <p14:sldId id="1024"/>
            <p14:sldId id="713"/>
            <p14:sldId id="592"/>
            <p14:sldId id="1038"/>
            <p14:sldId id="1039"/>
            <p14:sldId id="1022"/>
            <p14:sldId id="1040"/>
            <p14:sldId id="1023"/>
          </p14:sldIdLst>
        </p14:section>
        <p14:section name="Overview polytope repair" id="{CCF59BE9-BE04-B749-B305-2D908E83B2FA}">
          <p14:sldIdLst>
            <p14:sldId id="720"/>
            <p14:sldId id="718"/>
            <p14:sldId id="719"/>
          </p14:sldIdLst>
        </p14:section>
        <p14:section name="Overview Algorithms" id="{1EF7A3D1-E2D6-434B-B75A-7355FBCBA6AC}">
          <p14:sldIdLst>
            <p14:sldId id="784"/>
            <p14:sldId id="808"/>
            <p14:sldId id="945"/>
            <p14:sldId id="943"/>
            <p14:sldId id="944"/>
            <p14:sldId id="803"/>
            <p14:sldId id="877"/>
            <p14:sldId id="879"/>
            <p14:sldId id="876"/>
          </p14:sldIdLst>
        </p14:section>
        <p14:section name="Experimental results - APRNN" id="{26AFACF4-793D-4446-A6F7-41EDE97E3307}">
          <p14:sldIdLst>
            <p14:sldId id="728"/>
            <p14:sldId id="1036"/>
            <p14:sldId id="826"/>
            <p14:sldId id="650"/>
            <p14:sldId id="677"/>
            <p14:sldId id="679"/>
            <p14:sldId id="683"/>
            <p14:sldId id="684"/>
            <p14:sldId id="687"/>
            <p14:sldId id="688"/>
            <p14:sldId id="668"/>
          </p14:sldIdLst>
        </p14:section>
        <p14:section name="Experimental Evaluation - PRoViT" id="{3E9D4FEE-398C-8E4D-88FD-D8D4900037A2}">
          <p14:sldIdLst>
            <p14:sldId id="1037"/>
            <p14:sldId id="830"/>
            <p14:sldId id="831"/>
            <p14:sldId id="832"/>
            <p14:sldId id="833"/>
            <p14:sldId id="834"/>
            <p14:sldId id="835"/>
          </p14:sldIdLst>
        </p14:section>
        <p14:section name="Code demo" id="{2E41092E-7420-7E48-8ACC-C53E0A0F17F8}">
          <p14:sldIdLst>
            <p14:sldId id="10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5B74E-1B6B-9948-AEBD-1E0F3357927E}" v="395" dt="2024-06-20T18:52:01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9"/>
    <p:restoredTop sz="94737"/>
  </p:normalViewPr>
  <p:slideViewPr>
    <p:cSldViewPr snapToGrid="0">
      <p:cViewPr varScale="1">
        <p:scale>
          <a:sx n="122" d="100"/>
          <a:sy n="122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77633-718D-104E-A027-D7837BF1779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F5B85-09B7-F44A-A491-C31C6CC9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6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break down the title and understand it.</a:t>
            </a:r>
          </a:p>
          <a:p>
            <a:endParaRPr lang="en-US" dirty="0"/>
          </a:p>
          <a:p>
            <a:r>
              <a:rPr lang="en-US" dirty="0"/>
              <a:t>The first part is deep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5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92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8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90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02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85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(layered) directed graph represents a DNN, where we have …</a:t>
            </a:r>
          </a:p>
          <a:p>
            <a:endParaRPr lang="en-US"/>
          </a:p>
          <a:p>
            <a:pPr marL="228600" indent="-228600">
              <a:buAutoNum type="arabicPeriod"/>
            </a:pPr>
            <a:r>
              <a:rPr lang="en-US"/>
              <a:t>weights on the edges, …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and biases on the neurons.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The input to a neuron is the weighted sum of previous neurons.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For a </a:t>
            </a:r>
            <a:r>
              <a:rPr lang="en-US" err="1"/>
              <a:t>ReLU</a:t>
            </a:r>
            <a:r>
              <a:rPr lang="en-US"/>
              <a:t> neuron (represented by a double-circled node)</a:t>
            </a:r>
          </a:p>
          <a:p>
            <a:pPr marL="228600" indent="-228600">
              <a:buAutoNum type="arabicPeriod"/>
            </a:pPr>
            <a:r>
              <a:rPr lang="en-US"/>
              <a:t>if the input is not negative, then the output is the same as the input; …</a:t>
            </a:r>
          </a:p>
          <a:p>
            <a:pPr marL="228600" indent="-228600">
              <a:buAutoNum type="arabicPeriod"/>
            </a:pPr>
            <a:r>
              <a:rPr lang="en-US"/>
              <a:t>otherwise the output is zero.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The network is a function of its input as shown in this plot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For example, given network input “-1.5”, …</a:t>
            </a:r>
          </a:p>
          <a:p>
            <a:pPr marL="228600" indent="-228600">
              <a:buAutoNum type="arabicPeriod"/>
            </a:pPr>
            <a:endParaRPr lang="en-US"/>
          </a:p>
          <a:p>
            <a:r>
              <a:rPr lang="en-US"/>
              <a:t>2. … the input to the first </a:t>
            </a:r>
            <a:r>
              <a:rPr lang="en-US" err="1"/>
              <a:t>ReLU</a:t>
            </a:r>
            <a:r>
              <a:rPr lang="en-US"/>
              <a:t> neuron is 1.5. Because the input is positive …</a:t>
            </a:r>
          </a:p>
          <a:p>
            <a:endParaRPr lang="en-US"/>
          </a:p>
          <a:p>
            <a:r>
              <a:rPr lang="en-US"/>
              <a:t>3. … the first </a:t>
            </a:r>
            <a:r>
              <a:rPr lang="en-US" err="1"/>
              <a:t>ReLU</a:t>
            </a:r>
            <a:r>
              <a:rPr lang="en-US"/>
              <a:t> neuron is on …</a:t>
            </a:r>
          </a:p>
          <a:p>
            <a:r>
              <a:rPr lang="en-US"/>
              <a:t>4. … and outputs 1.5.</a:t>
            </a:r>
          </a:p>
          <a:p>
            <a:endParaRPr lang="en-US"/>
          </a:p>
          <a:p>
            <a:r>
              <a:rPr lang="en-US"/>
              <a:t>5. Similarly, the inputs to the other two </a:t>
            </a:r>
            <a:r>
              <a:rPr lang="en-US" err="1"/>
              <a:t>ReLU</a:t>
            </a:r>
            <a:r>
              <a:rPr lang="en-US"/>
              <a:t> neurons are negative, …</a:t>
            </a:r>
          </a:p>
          <a:p>
            <a:r>
              <a:rPr lang="en-US"/>
              <a:t>6. … hence they are off …</a:t>
            </a:r>
          </a:p>
          <a:p>
            <a:r>
              <a:rPr lang="en-US"/>
              <a:t>7. …and output zeros.</a:t>
            </a:r>
          </a:p>
          <a:p>
            <a:endParaRPr lang="en-US"/>
          </a:p>
          <a:p>
            <a:r>
              <a:rPr lang="en-US"/>
              <a:t>5. Hence the network output is 0.25.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78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09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12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now, all the repair specifications are talking about specific cases.</a:t>
            </a:r>
          </a:p>
          <a:p>
            <a:r>
              <a:rPr lang="en-US"/>
              <a:t>We refer them as pointwise specification.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1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break down the title and understand it.</a:t>
            </a:r>
          </a:p>
          <a:p>
            <a:endParaRPr lang="en-US" dirty="0"/>
          </a:p>
          <a:p>
            <a:r>
              <a:rPr lang="en-US" dirty="0"/>
              <a:t>The first part is deep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60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there are more powerful specifications</a:t>
            </a:r>
          </a:p>
          <a:p>
            <a:r>
              <a:rPr lang="en-US"/>
              <a:t>Which talks about a finite or infinite set of cases,</a:t>
            </a:r>
          </a:p>
          <a:p>
            <a:r>
              <a:rPr lang="en-US"/>
              <a:t>We refer them as polytope repair specifications.</a:t>
            </a:r>
          </a:p>
          <a:p>
            <a:endParaRPr lang="en-US"/>
          </a:p>
          <a:p>
            <a:pPr marL="228600" indent="-228600">
              <a:buAutoNum type="arabicPeriod"/>
            </a:pPr>
            <a:r>
              <a:rPr lang="en-US"/>
              <a:t>For example, the binary search invariant says for all low less than high, middle is in between of low and high</a:t>
            </a:r>
          </a:p>
          <a:p>
            <a:pPr marL="228600" indent="-228600">
              <a:buAutoNum type="arabicPeriod"/>
            </a:pPr>
            <a:r>
              <a:rPr lang="en-US"/>
              <a:t>The functional correctness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57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we have a brief idea of the repair of traditional programs.</a:t>
            </a:r>
          </a:p>
          <a:p>
            <a:endParaRPr lang="en-US"/>
          </a:p>
          <a:p>
            <a:r>
              <a:rPr lang="en-US"/>
              <a:t>DNNs are also just programs. They can make mistakes. And when a bug is found, we need to repair it just like we need to repair other programs.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6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71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2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repair of such specific cases is referred as pointwise repair.</a:t>
            </a:r>
          </a:p>
          <a:p>
            <a:endParaRPr lang="en-US" dirty="0"/>
          </a:p>
          <a:p>
            <a:r>
              <a:rPr lang="en-US" dirty="0"/>
              <a:t>For image recognition networks,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99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want the network to be locally robust to the input 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18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means for any perturbed image around the input, </a:t>
            </a:r>
          </a:p>
          <a:p>
            <a:endParaRPr lang="en-US" dirty="0"/>
          </a:p>
          <a:p>
            <a:r>
              <a:rPr lang="en-US" dirty="0"/>
              <a:t>The network should also correctly classify it</a:t>
            </a:r>
          </a:p>
          <a:p>
            <a:endParaRPr lang="en-US" dirty="0"/>
          </a:p>
          <a:p>
            <a:r>
              <a:rPr lang="en-US" dirty="0"/>
              <a:t>The set of all such perturbed images can be represented as a 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3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local robustness repair is an instance of polytope repair of DNNs</a:t>
            </a:r>
          </a:p>
          <a:p>
            <a:endParaRPr lang="en-US" dirty="0"/>
          </a:p>
          <a:p>
            <a:r>
              <a:rPr lang="en-US" dirty="0"/>
              <a:t>Where for all inputs in a polytope, the network output should satisfy the specification psi.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81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72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repair approach is to retrain the network with the original data and new buggy inputs.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59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break down the title and understand it.</a:t>
            </a:r>
          </a:p>
          <a:p>
            <a:endParaRPr lang="en-US" dirty="0"/>
          </a:p>
          <a:p>
            <a:r>
              <a:rPr lang="en-US" dirty="0"/>
              <a:t>The first part is deep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14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retraining does not guarantee to repair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263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…, does not support polytope repair,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31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…, is not efficient,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7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…, and requires the training data, which might not be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68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 approach is to Fine-Tune the network with only the buggy inputs.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19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also does not guarantee to repair the network, </a:t>
            </a:r>
          </a:p>
          <a:p>
            <a:endParaRPr lang="en-US"/>
          </a:p>
          <a:p>
            <a:r>
              <a:rPr lang="en-US"/>
              <a:t>does not support polytope repair,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184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 and is less effective.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77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break down the title and understand it.</a:t>
            </a:r>
          </a:p>
          <a:p>
            <a:endParaRPr lang="en-US" dirty="0"/>
          </a:p>
          <a:p>
            <a:r>
              <a:rPr lang="en-US" dirty="0"/>
              <a:t>The first part is deep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86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break down the title and understand it.</a:t>
            </a:r>
          </a:p>
          <a:p>
            <a:endParaRPr lang="en-US" dirty="0"/>
          </a:p>
          <a:p>
            <a:r>
              <a:rPr lang="en-US" dirty="0"/>
              <a:t>The first part is deep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35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break down the title and understand it.</a:t>
            </a:r>
          </a:p>
          <a:p>
            <a:endParaRPr lang="en-US" dirty="0"/>
          </a:p>
          <a:p>
            <a:r>
              <a:rPr lang="en-US" dirty="0"/>
              <a:t>The first part is deep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37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break down the title and understand it.</a:t>
            </a:r>
          </a:p>
          <a:p>
            <a:endParaRPr lang="en-US" dirty="0"/>
          </a:p>
          <a:p>
            <a:r>
              <a:rPr lang="en-US" dirty="0"/>
              <a:t>The first part is deep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83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05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0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limitations of prior repair approaches,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developing provable repair of deep neural networks,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is the topic of my thesis.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83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50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05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let’s look at the repair specification. Given input -1.5, You want the network output to be less than 0.1,</a:t>
            </a:r>
          </a:p>
          <a:p>
            <a:r>
              <a:rPr lang="en-US"/>
              <a:t>1. and it is violated.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98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we want to do is to repair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64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means to</a:t>
            </a:r>
          </a:p>
          <a:p>
            <a:r>
              <a:rPr lang="en-US"/>
              <a:t>1. Find new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789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phi is in general difficult to solve …</a:t>
            </a:r>
          </a:p>
          <a:p>
            <a:pPr marL="228600" indent="-228600">
              <a:buAutoNum type="arabicPeriod"/>
            </a:pPr>
            <a:r>
              <a:rPr lang="en-US"/>
              <a:t>due to disjunctions</a:t>
            </a:r>
          </a:p>
          <a:p>
            <a:pPr marL="228600" indent="-228600">
              <a:buAutoNum type="arabicPeriod"/>
            </a:pPr>
            <a:r>
              <a:rPr lang="en-US"/>
              <a:t>And quadratic terms.</a:t>
            </a:r>
          </a:p>
          <a:p>
            <a:pPr marL="228600" indent="-228600">
              <a:buAutoNum type="arabicPeriod"/>
            </a:pPr>
            <a:r>
              <a:rPr lang="en-US"/>
              <a:t>We want to find a linear formula </a:t>
            </a:r>
            <a:r>
              <a:rPr lang="en-US" err="1"/>
              <a:t>phi_lin</a:t>
            </a:r>
            <a:r>
              <a:rPr lang="en-US"/>
              <a:t> that </a:t>
            </a:r>
            <a:r>
              <a:rPr lang="en-US" err="1"/>
              <a:t>imples</a:t>
            </a:r>
            <a:r>
              <a:rPr lang="en-US"/>
              <a:t> phi, then solve </a:t>
            </a:r>
            <a:r>
              <a:rPr lang="en-US" err="1"/>
              <a:t>phi_lin</a:t>
            </a:r>
            <a:r>
              <a:rPr lang="en-US"/>
              <a:t> and psi in polynomial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888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phi is in general difficult to solve …</a:t>
            </a:r>
          </a:p>
          <a:p>
            <a:pPr marL="228600" indent="-228600">
              <a:buAutoNum type="arabicPeriod"/>
            </a:pPr>
            <a:r>
              <a:rPr lang="en-US"/>
              <a:t>due to disjunctions</a:t>
            </a:r>
          </a:p>
          <a:p>
            <a:pPr marL="228600" indent="-228600">
              <a:buAutoNum type="arabicPeriod"/>
            </a:pPr>
            <a:r>
              <a:rPr lang="en-US"/>
              <a:t>And quadratic terms.</a:t>
            </a:r>
          </a:p>
          <a:p>
            <a:pPr marL="228600" indent="-228600">
              <a:buAutoNum type="arabicPeriod"/>
            </a:pPr>
            <a:r>
              <a:rPr lang="en-US"/>
              <a:t>We want to find a linear formula </a:t>
            </a:r>
            <a:r>
              <a:rPr lang="en-US" err="1"/>
              <a:t>phi_lin</a:t>
            </a:r>
            <a:r>
              <a:rPr lang="en-US"/>
              <a:t> that </a:t>
            </a:r>
            <a:r>
              <a:rPr lang="en-US" err="1"/>
              <a:t>imples</a:t>
            </a:r>
            <a:r>
              <a:rPr lang="en-US"/>
              <a:t> phi, then solve </a:t>
            </a:r>
            <a:r>
              <a:rPr lang="en-US" err="1"/>
              <a:t>phi_lin</a:t>
            </a:r>
            <a:r>
              <a:rPr lang="en-US"/>
              <a:t> and psi in polynomial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73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break down the title and understand it.</a:t>
            </a:r>
          </a:p>
          <a:p>
            <a:endParaRPr lang="en-US" dirty="0"/>
          </a:p>
          <a:p>
            <a:r>
              <a:rPr lang="en-US" dirty="0"/>
              <a:t>The first part is deep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9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phi is in general difficult to solve …</a:t>
            </a:r>
          </a:p>
          <a:p>
            <a:pPr marL="228600" indent="-228600">
              <a:buAutoNum type="arabicPeriod"/>
            </a:pPr>
            <a:r>
              <a:rPr lang="en-US"/>
              <a:t>due to disjunctions</a:t>
            </a:r>
          </a:p>
          <a:p>
            <a:pPr marL="228600" indent="-228600">
              <a:buAutoNum type="arabicPeriod"/>
            </a:pPr>
            <a:r>
              <a:rPr lang="en-US"/>
              <a:t>And quadratic terms.</a:t>
            </a:r>
          </a:p>
          <a:p>
            <a:pPr marL="228600" indent="-228600">
              <a:buAutoNum type="arabicPeriod"/>
            </a:pPr>
            <a:r>
              <a:rPr lang="en-US"/>
              <a:t>We want to find a linear formula </a:t>
            </a:r>
            <a:r>
              <a:rPr lang="en-US" err="1"/>
              <a:t>phi_lin</a:t>
            </a:r>
            <a:r>
              <a:rPr lang="en-US"/>
              <a:t> that </a:t>
            </a:r>
            <a:r>
              <a:rPr lang="en-US" err="1"/>
              <a:t>imples</a:t>
            </a:r>
            <a:r>
              <a:rPr lang="en-US"/>
              <a:t> phi, then solve </a:t>
            </a:r>
            <a:r>
              <a:rPr lang="en-US" err="1"/>
              <a:t>phi_lin</a:t>
            </a:r>
            <a:r>
              <a:rPr lang="en-US"/>
              <a:t> and psi in polynomial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128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phi is in general difficult to solve …</a:t>
            </a:r>
          </a:p>
          <a:p>
            <a:pPr marL="228600" indent="-228600">
              <a:buAutoNum type="arabicPeriod"/>
            </a:pPr>
            <a:r>
              <a:rPr lang="en-US"/>
              <a:t>due to disjunctions</a:t>
            </a:r>
          </a:p>
          <a:p>
            <a:pPr marL="228600" indent="-228600">
              <a:buAutoNum type="arabicPeriod"/>
            </a:pPr>
            <a:r>
              <a:rPr lang="en-US"/>
              <a:t>And quadratic terms.</a:t>
            </a:r>
          </a:p>
          <a:p>
            <a:pPr marL="228600" indent="-228600">
              <a:buAutoNum type="arabicPeriod"/>
            </a:pPr>
            <a:r>
              <a:rPr lang="en-US"/>
              <a:t>We want to find a linear formula </a:t>
            </a:r>
            <a:r>
              <a:rPr lang="en-US" err="1"/>
              <a:t>phi_lin</a:t>
            </a:r>
            <a:r>
              <a:rPr lang="en-US"/>
              <a:t> that </a:t>
            </a:r>
            <a:r>
              <a:rPr lang="en-US" err="1"/>
              <a:t>imples</a:t>
            </a:r>
            <a:r>
              <a:rPr lang="en-US"/>
              <a:t> phi, then solve </a:t>
            </a:r>
            <a:r>
              <a:rPr lang="en-US" err="1"/>
              <a:t>phi_lin</a:t>
            </a:r>
            <a:r>
              <a:rPr lang="en-US"/>
              <a:t> and psi in polynomial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122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our pointwise repair problem becomes a linear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699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solving this linear program,</a:t>
            </a:r>
          </a:p>
          <a:p>
            <a:pPr marL="228600" indent="-228600">
              <a:buAutoNum type="arabicPeriod"/>
            </a:pPr>
            <a:r>
              <a:rPr lang="en-US"/>
              <a:t>We get the repaired network,</a:t>
            </a:r>
          </a:p>
          <a:p>
            <a:pPr marL="228600" indent="-228600">
              <a:buAutoNum type="arabicPeriod"/>
            </a:pPr>
            <a:r>
              <a:rPr lang="en-US"/>
              <a:t>Which satisfies the repair specification.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967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we present selected experimental results.</a:t>
            </a:r>
          </a:p>
          <a:p>
            <a:endParaRPr lang="en-US"/>
          </a:p>
          <a:p>
            <a:r>
              <a:rPr lang="en-US"/>
              <a:t>For pointwise ImageNet Repair,</a:t>
            </a:r>
          </a:p>
          <a:p>
            <a:endParaRPr lang="en-US"/>
          </a:p>
          <a:p>
            <a:r>
              <a:rPr lang="en-US"/>
              <a:t>1. APRNN successfully repairs a buggy VGG19 network</a:t>
            </a:r>
          </a:p>
          <a:p>
            <a:r>
              <a:rPr lang="en-US"/>
              <a:t>2. against fifty fog-corrupted images from ImageNet-C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253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test accuracy</a:t>
            </a:r>
          </a:p>
          <a:p>
            <a:r>
              <a:rPr lang="en-US"/>
              <a:t>1. of the APRNN repaired network only decreased slightly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691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we present selected experimental results.</a:t>
            </a:r>
          </a:p>
          <a:p>
            <a:endParaRPr lang="en-US"/>
          </a:p>
          <a:p>
            <a:r>
              <a:rPr lang="en-US"/>
              <a:t>For pointwise ImageNet Repair,</a:t>
            </a:r>
          </a:p>
          <a:p>
            <a:endParaRPr lang="en-US"/>
          </a:p>
          <a:p>
            <a:r>
              <a:rPr lang="en-US"/>
              <a:t>1. APRNN successfully repairs a buggy VGG19 network</a:t>
            </a:r>
          </a:p>
          <a:p>
            <a:r>
              <a:rPr lang="en-US"/>
              <a:t>2. against fifty fog-corrupted images from ImageNet-C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955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 This is the repair specification.</a:t>
            </a:r>
          </a:p>
          <a:p>
            <a:r>
              <a:rPr lang="en-US"/>
              <a:t>. </a:t>
            </a:r>
            <a:r>
              <a:rPr lang="en-US" altLang="zh-CN"/>
              <a:t>t</a:t>
            </a:r>
            <a:r>
              <a:rPr lang="en-US"/>
              <a:t>his DNN satisfies psi_1 but not satisfy psi_2</a:t>
            </a:r>
          </a:p>
          <a:p>
            <a:r>
              <a:rPr lang="en-US"/>
              <a:t>Let’s take a closer look at the DNN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50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 This is the repair specification.</a:t>
            </a:r>
          </a:p>
          <a:p>
            <a:r>
              <a:rPr lang="en-US"/>
              <a:t>. </a:t>
            </a:r>
            <a:r>
              <a:rPr lang="en-US" altLang="zh-CN"/>
              <a:t>t</a:t>
            </a:r>
            <a:r>
              <a:rPr lang="en-US"/>
              <a:t>his DNN satisfies psi_1 but not satisfy psi_2</a:t>
            </a:r>
          </a:p>
          <a:p>
            <a:r>
              <a:rPr lang="en-US"/>
              <a:t>Let’s take a closer look at the DNN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47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 This is the repair specification.</a:t>
            </a:r>
          </a:p>
          <a:p>
            <a:r>
              <a:rPr lang="en-US"/>
              <a:t>. </a:t>
            </a:r>
            <a:r>
              <a:rPr lang="en-US" altLang="zh-CN"/>
              <a:t>t</a:t>
            </a:r>
            <a:r>
              <a:rPr lang="en-US"/>
              <a:t>his DNN satisfies psi_1 but not satisfy psi_2</a:t>
            </a:r>
          </a:p>
          <a:p>
            <a:r>
              <a:rPr lang="en-US"/>
              <a:t>Let’s take a closer look at the DNN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break down the title and understand it.</a:t>
            </a:r>
          </a:p>
          <a:p>
            <a:endParaRPr lang="en-US" dirty="0"/>
          </a:p>
          <a:p>
            <a:r>
              <a:rPr lang="en-US" dirty="0"/>
              <a:t>The first part is deep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37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developed three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752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28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424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130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847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APRNN is implemented in our </a:t>
            </a:r>
            <a:r>
              <a:rPr lang="en-US" err="1"/>
              <a:t>SyTorch</a:t>
            </a:r>
            <a:r>
              <a:rPr lang="en-US"/>
              <a:t> framework, which extends </a:t>
            </a:r>
            <a:r>
              <a:rPr lang="en-US" err="1"/>
              <a:t>PyTorch</a:t>
            </a:r>
            <a:r>
              <a:rPr lang="en-US"/>
              <a:t> with symbolic execution capability.</a:t>
            </a:r>
          </a:p>
          <a:p>
            <a:pPr marL="228600" indent="-228600">
              <a:buAutoNum type="arabicPeriod"/>
            </a:pPr>
            <a:r>
              <a:rPr lang="en-US"/>
              <a:t>It supports many solver (backends).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421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APRNN is implemented in our </a:t>
            </a:r>
            <a:r>
              <a:rPr lang="en-US" err="1"/>
              <a:t>SyTorch</a:t>
            </a:r>
            <a:r>
              <a:rPr lang="en-US"/>
              <a:t> framework, which extends </a:t>
            </a:r>
            <a:r>
              <a:rPr lang="en-US" err="1"/>
              <a:t>PyTorch</a:t>
            </a:r>
            <a:r>
              <a:rPr lang="en-US"/>
              <a:t> with symbolic execution capability.</a:t>
            </a:r>
          </a:p>
          <a:p>
            <a:pPr marL="228600" indent="-228600">
              <a:buAutoNum type="arabicPeriod"/>
            </a:pPr>
            <a:r>
              <a:rPr lang="en-US"/>
              <a:t>It supports many solver (backends).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665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APRNN is implemented in our </a:t>
            </a:r>
            <a:r>
              <a:rPr lang="en-US" err="1"/>
              <a:t>SyTorch</a:t>
            </a:r>
            <a:r>
              <a:rPr lang="en-US"/>
              <a:t> framework, which extends </a:t>
            </a:r>
            <a:r>
              <a:rPr lang="en-US" err="1"/>
              <a:t>PyTorch</a:t>
            </a:r>
            <a:r>
              <a:rPr lang="en-US"/>
              <a:t> with symbolic execution capability.</a:t>
            </a:r>
          </a:p>
          <a:p>
            <a:pPr marL="228600" indent="-228600">
              <a:buAutoNum type="arabicPeriod"/>
            </a:pPr>
            <a:r>
              <a:rPr lang="en-US"/>
              <a:t>It supports many solver (backends).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312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APRNN is implemented in our </a:t>
            </a:r>
            <a:r>
              <a:rPr lang="en-US" err="1"/>
              <a:t>SyTorch</a:t>
            </a:r>
            <a:r>
              <a:rPr lang="en-US"/>
              <a:t> framework, which extends </a:t>
            </a:r>
            <a:r>
              <a:rPr lang="en-US" err="1"/>
              <a:t>PyTorch</a:t>
            </a:r>
            <a:r>
              <a:rPr lang="en-US"/>
              <a:t> with symbolic execution capability.</a:t>
            </a:r>
          </a:p>
          <a:p>
            <a:pPr marL="228600" indent="-228600">
              <a:buAutoNum type="arabicPeriod"/>
            </a:pPr>
            <a:r>
              <a:rPr lang="en-US"/>
              <a:t>It supports many solver (backends).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44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let’s look at some of our experimental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23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Including .. Such as, NLP such as </a:t>
            </a:r>
            <a:r>
              <a:rPr lang="en-US" err="1"/>
              <a:t>sententimal</a:t>
            </a:r>
            <a:r>
              <a:rPr lang="en-US"/>
              <a:t>, </a:t>
            </a:r>
            <a:r>
              <a:rPr lang="en-US" err="1"/>
              <a:t>scientitif</a:t>
            </a:r>
            <a:r>
              <a:rPr lang="en-US"/>
              <a:t>, </a:t>
            </a:r>
            <a:r>
              <a:rPr lang="en-US" err="1"/>
              <a:t>sych</a:t>
            </a:r>
            <a:r>
              <a:rPr lang="en-US"/>
              <a:t> 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323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075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we present selected experimental results.</a:t>
            </a:r>
          </a:p>
          <a:p>
            <a:endParaRPr lang="en-US"/>
          </a:p>
          <a:p>
            <a:r>
              <a:rPr lang="en-US"/>
              <a:t>For pointwise ImageNet Repair,</a:t>
            </a:r>
          </a:p>
          <a:p>
            <a:endParaRPr lang="en-US"/>
          </a:p>
          <a:p>
            <a:r>
              <a:rPr lang="en-US"/>
              <a:t>1. APRNN successfully repairs a buggy VGG19 network</a:t>
            </a:r>
          </a:p>
          <a:p>
            <a:r>
              <a:rPr lang="en-US"/>
              <a:t>2. against fifty fog-corrupted images from ImageNet-C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432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while PRDNN runs out of memory,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200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test accuracy</a:t>
            </a:r>
          </a:p>
          <a:p>
            <a:r>
              <a:rPr lang="en-US"/>
              <a:t>1. of the APRNN repaired network only decreased slightly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86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the generalization accuracy of similar foggy images</a:t>
            </a:r>
          </a:p>
          <a:p>
            <a:pPr marL="228600" indent="-228600">
              <a:buAutoNum type="arabicPeriod"/>
            </a:pPr>
            <a:r>
              <a:rPr lang="en-US"/>
              <a:t>Increased 23%</a:t>
            </a:r>
          </a:p>
          <a:p>
            <a:pPr marL="228600" indent="-228600"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/>
              <a:t>-----</a:t>
            </a:r>
          </a:p>
          <a:p>
            <a:r>
              <a:rPr lang="en-US"/>
              <a:t>And we also measure generalization by looking at similar foggy images</a:t>
            </a:r>
          </a:p>
          <a:p>
            <a:endParaRPr lang="en-US"/>
          </a:p>
          <a:p>
            <a:r>
              <a:rPr lang="en-US"/>
              <a:t>1. The original network has zero accuracy on this generalization set</a:t>
            </a:r>
          </a:p>
          <a:p>
            <a:endParaRPr lang="en-US"/>
          </a:p>
          <a:p>
            <a:r>
              <a:rPr lang="en-US"/>
              <a:t>2. And the APRNN repaired network has 23% (sixty-one percent) accuracy.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26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in our polytope MNIST corruption and rotation repair, </a:t>
            </a:r>
          </a:p>
          <a:p>
            <a:endParaRPr lang="en-US"/>
          </a:p>
          <a:p>
            <a:pPr marL="228600" indent="-228600">
              <a:buAutoNum type="arabicPeriod"/>
            </a:pPr>
            <a:r>
              <a:rPr lang="en-US"/>
              <a:t>APRNN repaired a buggy MNIST network,</a:t>
            </a:r>
          </a:p>
          <a:p>
            <a:pPr marL="228600" indent="-228600">
              <a:buAutoNum type="arabicPeriod"/>
            </a:pPr>
            <a:r>
              <a:rPr lang="en-US"/>
              <a:t>With a polytope repair specification, where</a:t>
            </a:r>
          </a:p>
          <a:p>
            <a:pPr marL="228600" indent="-228600">
              <a:buAutoNum type="arabicPeriod"/>
            </a:pPr>
            <a:r>
              <a:rPr lang="en-US"/>
              <a:t>We take a misclassified foggy image </a:t>
            </a:r>
          </a:p>
          <a:p>
            <a:pPr marL="228600" indent="-228600">
              <a:buAutoNum type="arabicPeriod"/>
            </a:pPr>
            <a:r>
              <a:rPr lang="en-US"/>
              <a:t>And its six rotations as vertices of a polytope</a:t>
            </a:r>
          </a:p>
          <a:p>
            <a:pPr marL="228600" indent="-228600">
              <a:buAutoNum type="arabicPeriod"/>
            </a:pPr>
            <a:r>
              <a:rPr lang="en-US"/>
              <a:t>And we take five of these</a:t>
            </a:r>
          </a:p>
          <a:p>
            <a:pPr marL="228600" indent="-228600">
              <a:buAutoNum type="arabicPeriod"/>
            </a:pPr>
            <a:r>
              <a:rPr lang="en-US"/>
              <a:t>APRNN finished in a minute</a:t>
            </a:r>
          </a:p>
          <a:p>
            <a:pPr marL="228600" indent="-228600"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/>
              <a:t>(while both PRDNN and REASSURE timed out)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247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(while both PRDNN and REASSURE timed out)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973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also measured the test accuracy,</a:t>
            </a:r>
          </a:p>
          <a:p>
            <a:endParaRPr lang="en-US"/>
          </a:p>
          <a:p>
            <a:r>
              <a:rPr lang="en-US"/>
              <a:t>1. The original network has a very good test accuracy,</a:t>
            </a:r>
          </a:p>
          <a:p>
            <a:endParaRPr lang="en-US"/>
          </a:p>
          <a:p>
            <a:r>
              <a:rPr lang="en-US"/>
              <a:t>2. And APRNN’s test accuracy even increased slightly.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21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we also measure generalization by looking at other rotated foggy images</a:t>
            </a:r>
          </a:p>
          <a:p>
            <a:endParaRPr lang="en-US"/>
          </a:p>
          <a:p>
            <a:r>
              <a:rPr lang="en-US"/>
              <a:t>1. The original network has zero accuracy on this generalization set</a:t>
            </a:r>
          </a:p>
          <a:p>
            <a:endParaRPr lang="en-US"/>
          </a:p>
          <a:p>
            <a:r>
              <a:rPr lang="en-US"/>
              <a:t>2. And the APRNN repaired network has around 61% (sixty-one percent)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524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also evaluated APRNN on it’s ability to repair complex global properties of the ACAS Xu network.</a:t>
            </a:r>
          </a:p>
          <a:p>
            <a:endParaRPr lang="en-US"/>
          </a:p>
          <a:p>
            <a:pPr marL="228600" indent="-228600">
              <a:buAutoNum type="arabicPeriod"/>
            </a:pPr>
            <a:r>
              <a:rPr lang="en-US"/>
              <a:t>We took one of these networks, which is known to be buggy.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And all applicable properties</a:t>
            </a:r>
          </a:p>
          <a:p>
            <a:endParaRPr lang="en-US"/>
          </a:p>
          <a:p>
            <a:r>
              <a:rPr lang="en-US"/>
              <a:t>3. APRNN repaired it in about one-hundred seconds, (and the repaired network is provably safe)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64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Including .. Such as, NLP such as </a:t>
            </a:r>
            <a:r>
              <a:rPr lang="en-US" err="1"/>
              <a:t>sententimal</a:t>
            </a:r>
            <a:r>
              <a:rPr lang="en-US"/>
              <a:t>, </a:t>
            </a:r>
            <a:r>
              <a:rPr lang="en-US" err="1"/>
              <a:t>scientitif</a:t>
            </a:r>
            <a:r>
              <a:rPr lang="en-US"/>
              <a:t>, </a:t>
            </a:r>
            <a:r>
              <a:rPr lang="en-US" err="1"/>
              <a:t>sych</a:t>
            </a:r>
            <a:r>
              <a:rPr lang="en-US"/>
              <a:t> 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766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308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we present selected experimental results.</a:t>
            </a:r>
          </a:p>
          <a:p>
            <a:endParaRPr lang="en-US"/>
          </a:p>
          <a:p>
            <a:r>
              <a:rPr lang="en-US"/>
              <a:t>For pointwise ImageNet Repair,</a:t>
            </a:r>
          </a:p>
          <a:p>
            <a:endParaRPr lang="en-US"/>
          </a:p>
          <a:p>
            <a:r>
              <a:rPr lang="en-US"/>
              <a:t>1. APRNN successfully repairs a buggy VGG19 network</a:t>
            </a:r>
          </a:p>
          <a:p>
            <a:r>
              <a:rPr lang="en-US"/>
              <a:t>2. against fifty fog-corrupted images from ImageNet-C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449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test accuracy</a:t>
            </a:r>
          </a:p>
          <a:p>
            <a:r>
              <a:rPr lang="en-US"/>
              <a:t>1. of the APRNN repaired network only decreased slightly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068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the generalization accuracy of similar foggy images</a:t>
            </a:r>
          </a:p>
          <a:p>
            <a:pPr marL="228600" indent="-228600">
              <a:buAutoNum type="arabicPeriod"/>
            </a:pPr>
            <a:r>
              <a:rPr lang="en-US"/>
              <a:t>Increased 23%</a:t>
            </a:r>
          </a:p>
          <a:p>
            <a:pPr marL="228600" indent="-228600"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/>
              <a:t>-----</a:t>
            </a:r>
          </a:p>
          <a:p>
            <a:r>
              <a:rPr lang="en-US"/>
              <a:t>And we also measure generalization by looking at similar foggy images</a:t>
            </a:r>
          </a:p>
          <a:p>
            <a:endParaRPr lang="en-US"/>
          </a:p>
          <a:p>
            <a:r>
              <a:rPr lang="en-US"/>
              <a:t>1. The original network has zero accuracy on this generalization set</a:t>
            </a:r>
          </a:p>
          <a:p>
            <a:endParaRPr lang="en-US"/>
          </a:p>
          <a:p>
            <a:r>
              <a:rPr lang="en-US"/>
              <a:t>2. And the APRNN repaired network has 23% (sixty-one percent) accuracy.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9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we present selected experimental results.</a:t>
            </a:r>
          </a:p>
          <a:p>
            <a:endParaRPr lang="en-US"/>
          </a:p>
          <a:p>
            <a:r>
              <a:rPr lang="en-US"/>
              <a:t>For pointwise ImageNet Repair,</a:t>
            </a:r>
          </a:p>
          <a:p>
            <a:endParaRPr lang="en-US"/>
          </a:p>
          <a:p>
            <a:r>
              <a:rPr lang="en-US"/>
              <a:t>1. APRNN successfully repairs a buggy VGG19 network</a:t>
            </a:r>
          </a:p>
          <a:p>
            <a:r>
              <a:rPr lang="en-US"/>
              <a:t>2. against fifty fog-corrupted images from ImageNet-C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535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test accuracy</a:t>
            </a:r>
          </a:p>
          <a:p>
            <a:r>
              <a:rPr lang="en-US"/>
              <a:t>1. of the APRNN repaired network only decreased slightly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74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the generalization accuracy of similar foggy images</a:t>
            </a:r>
          </a:p>
          <a:p>
            <a:pPr marL="228600" indent="-228600">
              <a:buAutoNum type="arabicPeriod"/>
            </a:pPr>
            <a:r>
              <a:rPr lang="en-US"/>
              <a:t>Increased 23%</a:t>
            </a:r>
          </a:p>
          <a:p>
            <a:pPr marL="228600" indent="-228600"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/>
              <a:t>-----</a:t>
            </a:r>
          </a:p>
          <a:p>
            <a:r>
              <a:rPr lang="en-US"/>
              <a:t>And we also measure generalization by looking at similar foggy images</a:t>
            </a:r>
          </a:p>
          <a:p>
            <a:endParaRPr lang="en-US"/>
          </a:p>
          <a:p>
            <a:r>
              <a:rPr lang="en-US"/>
              <a:t>1. The original network has zero accuracy on this generalization set</a:t>
            </a:r>
          </a:p>
          <a:p>
            <a:endParaRPr lang="en-US"/>
          </a:p>
          <a:p>
            <a:r>
              <a:rPr lang="en-US"/>
              <a:t>2. And the APRNN repaired network has 23% (sixty-one percent) accuracy.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68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let’s look at some of our experimental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45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CE1D-1F51-D349-3A65-8DF9A054E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C0784-C0A1-1B32-0A94-03EB2BDF0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F7FDD-129D-3B80-BA14-297893D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548A0-7EE8-D433-EFA4-457B4574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935C-DE01-B2E9-A436-0F16C730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3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A28A-B4FC-FFBA-F7D9-BE394476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BCF88-1870-79EE-C00F-D467CA101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8A944-1374-B523-4D17-D453752C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C6579-15EA-E2FB-3BFB-A0FA342E0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2789-7525-A455-E0D9-E84C1E81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5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56834C-408F-5C1A-AA16-7C2CC0EAE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AFC56-6D9C-83BF-3E0E-7A3BC8A4B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B360B-207F-B0A2-E913-77EC3BAFF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E1720-F6CD-E138-7E2F-494B48DD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18618-4259-8409-7871-0297EF3D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7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56506-9EFD-6230-31ED-CE9C82D0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A67A-3A36-48DC-E5C4-416010568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8C81F-CA98-1452-785A-5B88EB43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D8B46-CB37-DC95-F6C2-89A812E4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B6E9B-1C9B-C9B7-DDD1-0FB4ED93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56B1-A941-7FE1-626E-798A4BAB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00E12-FEE7-FD2A-FD2A-13D1707E5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12E0C-0D3E-07F6-170A-E3E9FF5A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904AD-89AD-3A17-3F6B-B3B337DD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1E12D-E96D-409C-281B-AFFB13EE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6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6DC4-D11B-0F99-E54F-95970D7F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51A69-93A6-23E2-AED4-F9AA8A49F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D762C-0A79-CCBA-73B7-2BB1707E0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96A6C-95A1-34BE-8BBD-DE81830BB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381C4-250B-6532-72F0-2452A863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60804-4178-902A-B51A-84AFC08C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9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5449-701C-F066-DCBF-015DD791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B85EE-B21B-9CDE-BDBB-DAA3DE9C1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9BFC4-5CAC-BEB8-D331-2993D094D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B7EAC-9DDB-BC93-3FB0-B9B40C9A7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AEA04-BDFC-D975-F0F1-5EA1D530F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64154B-ED65-4DA6-8AAA-D73EE10D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BEEDC1-B61E-614A-A477-0FA57F25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5FB1C6-2D70-666E-77AC-45B7E62F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ADD8-3DE9-E864-0CAE-1C9EC92B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B0333-1CE2-AB4E-692E-C32A3CAB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6E0C9-D441-F397-4843-80ADE76F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383EF-98DA-F1AF-9C8E-AD8E4A7C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5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2E10E-26FF-26CC-27CB-678BEDDA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8A0A3-0E04-442A-B66D-09EA0C223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A2468-75E9-CB4C-84D8-4FE23E07F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93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E481-CD60-49D0-DE4A-E6102D2E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AEB3-E222-39F1-D6AE-E03910B50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5B2AF-09CE-F054-D46F-ED6F00E5F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A02F6-120E-627E-EA6D-B0E43E10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90176-6412-AA91-6ACF-BA152104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7C24F-C6C7-4F2B-FBC1-0D1C8DFD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6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CDCB-C8AB-D27F-274B-5B33A600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2E862D-2F0D-E4A6-027F-BEED15B2A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8DDA8-7A0C-4D22-6DDE-056A61C49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E78A9-F7AC-FCC3-789F-8C47052B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C08AD-BCE8-F6D6-7C20-0BA92602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B7442-D689-2EA2-065E-BF819F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B70BB3-9D41-D983-9C56-E8A771BD9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C7A82-1E21-CFEE-4656-92A945BF3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7D4E3-9342-9C3F-DC59-95589EA03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26AFD-CE75-8C43-8C0B-BDAA5B33651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CD9AF-E5D6-1DB8-4170-B3F557A7F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FE9E2-CB6A-3DB4-C434-969F36171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517C50-7E4A-9E47-899C-F79AE5FA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9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nn.repair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07.jpe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9" Type="http://schemas.openxmlformats.org/officeDocument/2006/relationships/image" Target="../media/image216.jpe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217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32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11.png"/><Relationship Id="rId9" Type="http://schemas.openxmlformats.org/officeDocument/2006/relationships/image" Target="../media/image23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8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07.jpe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107.jpe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25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8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9" Type="http://schemas.openxmlformats.org/officeDocument/2006/relationships/image" Target="../media/image85.png"/><Relationship Id="rId21" Type="http://schemas.openxmlformats.org/officeDocument/2006/relationships/image" Target="../media/image68.png"/><Relationship Id="rId34" Type="http://schemas.openxmlformats.org/officeDocument/2006/relationships/image" Target="../media/image8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5.png"/><Relationship Id="rId41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40" Type="http://schemas.openxmlformats.org/officeDocument/2006/relationships/image" Target="../media/image86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3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8" Type="http://schemas.openxmlformats.org/officeDocument/2006/relationships/image" Target="../media/image55.png"/><Relationship Id="rId3" Type="http://schemas.openxmlformats.org/officeDocument/2006/relationships/image" Target="../media/image36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79.png"/><Relationship Id="rId38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9.svg"/><Relationship Id="rId5" Type="http://schemas.openxmlformats.org/officeDocument/2006/relationships/image" Target="../media/image91.svg"/><Relationship Id="rId10" Type="http://schemas.openxmlformats.org/officeDocument/2006/relationships/image" Target="../media/image98.png"/><Relationship Id="rId4" Type="http://schemas.openxmlformats.org/officeDocument/2006/relationships/image" Target="../media/image90.png"/><Relationship Id="rId9" Type="http://schemas.openxmlformats.org/officeDocument/2006/relationships/image" Target="../media/image9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5.sv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9.svg"/><Relationship Id="rId5" Type="http://schemas.openxmlformats.org/officeDocument/2006/relationships/image" Target="../media/image91.svg"/><Relationship Id="rId10" Type="http://schemas.openxmlformats.org/officeDocument/2006/relationships/image" Target="../media/image98.png"/><Relationship Id="rId4" Type="http://schemas.openxmlformats.org/officeDocument/2006/relationships/image" Target="../media/image90.png"/><Relationship Id="rId9" Type="http://schemas.openxmlformats.org/officeDocument/2006/relationships/image" Target="../media/image9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10" Type="http://schemas.openxmlformats.org/officeDocument/2006/relationships/image" Target="../media/image95.svg"/><Relationship Id="rId4" Type="http://schemas.openxmlformats.org/officeDocument/2006/relationships/image" Target="../media/image90.png"/><Relationship Id="rId9" Type="http://schemas.openxmlformats.org/officeDocument/2006/relationships/image" Target="../media/image100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5.sv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9.svg"/><Relationship Id="rId5" Type="http://schemas.openxmlformats.org/officeDocument/2006/relationships/image" Target="../media/image91.svg"/><Relationship Id="rId10" Type="http://schemas.openxmlformats.org/officeDocument/2006/relationships/image" Target="../media/image98.png"/><Relationship Id="rId4" Type="http://schemas.openxmlformats.org/officeDocument/2006/relationships/image" Target="../media/image90.png"/><Relationship Id="rId9" Type="http://schemas.openxmlformats.org/officeDocument/2006/relationships/image" Target="../media/image9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9.svg"/><Relationship Id="rId5" Type="http://schemas.openxmlformats.org/officeDocument/2006/relationships/image" Target="../media/image91.svg"/><Relationship Id="rId10" Type="http://schemas.openxmlformats.org/officeDocument/2006/relationships/image" Target="../media/image98.png"/><Relationship Id="rId4" Type="http://schemas.openxmlformats.org/officeDocument/2006/relationships/image" Target="../media/image90.png"/><Relationship Id="rId9" Type="http://schemas.openxmlformats.org/officeDocument/2006/relationships/image" Target="../media/image9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5.sv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9.svg"/><Relationship Id="rId5" Type="http://schemas.openxmlformats.org/officeDocument/2006/relationships/image" Target="../media/image91.svg"/><Relationship Id="rId10" Type="http://schemas.openxmlformats.org/officeDocument/2006/relationships/image" Target="../media/image98.png"/><Relationship Id="rId4" Type="http://schemas.openxmlformats.org/officeDocument/2006/relationships/image" Target="../media/image90.png"/><Relationship Id="rId9" Type="http://schemas.openxmlformats.org/officeDocument/2006/relationships/image" Target="../media/image9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10" Type="http://schemas.openxmlformats.org/officeDocument/2006/relationships/image" Target="../media/image95.svg"/><Relationship Id="rId4" Type="http://schemas.openxmlformats.org/officeDocument/2006/relationships/image" Target="../media/image90.png"/><Relationship Id="rId9" Type="http://schemas.openxmlformats.org/officeDocument/2006/relationships/image" Target="../media/image100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91.sv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100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9.svg"/><Relationship Id="rId5" Type="http://schemas.openxmlformats.org/officeDocument/2006/relationships/image" Target="../media/image91.svg"/><Relationship Id="rId10" Type="http://schemas.openxmlformats.org/officeDocument/2006/relationships/image" Target="../media/image98.png"/><Relationship Id="rId4" Type="http://schemas.openxmlformats.org/officeDocument/2006/relationships/image" Target="../media/image90.png"/><Relationship Id="rId9" Type="http://schemas.openxmlformats.org/officeDocument/2006/relationships/image" Target="../media/image9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svg"/><Relationship Id="rId11" Type="http://schemas.openxmlformats.org/officeDocument/2006/relationships/image" Target="../media/image98.png"/><Relationship Id="rId5" Type="http://schemas.openxmlformats.org/officeDocument/2006/relationships/image" Target="../media/image90.png"/><Relationship Id="rId10" Type="http://schemas.openxmlformats.org/officeDocument/2006/relationships/image" Target="../media/image97.svg"/><Relationship Id="rId4" Type="http://schemas.openxmlformats.org/officeDocument/2006/relationships/image" Target="../media/image89.svg"/><Relationship Id="rId9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102.png"/><Relationship Id="rId4" Type="http://schemas.openxmlformats.org/officeDocument/2006/relationships/image" Target="../media/image89.svg"/><Relationship Id="rId9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9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10" Type="http://schemas.openxmlformats.org/officeDocument/2006/relationships/image" Target="../media/image106.jpeg"/><Relationship Id="rId4" Type="http://schemas.openxmlformats.org/officeDocument/2006/relationships/image" Target="../media/image93.svg"/><Relationship Id="rId9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92.png"/><Relationship Id="rId7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image" Target="../media/image9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14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9" Type="http://schemas.openxmlformats.org/officeDocument/2006/relationships/image" Target="../media/image108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14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9" Type="http://schemas.openxmlformats.org/officeDocument/2006/relationships/image" Target="../media/image108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14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9" Type="http://schemas.openxmlformats.org/officeDocument/2006/relationships/image" Target="../media/image108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18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9" Type="http://schemas.openxmlformats.org/officeDocument/2006/relationships/image" Target="../media/image108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14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9" Type="http://schemas.openxmlformats.org/officeDocument/2006/relationships/image" Target="../media/image10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07.jpe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07.jpeg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07.jpeg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12.png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12.png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openxmlformats.org/officeDocument/2006/relationships/image" Target="../media/image142.png"/><Relationship Id="rId21" Type="http://schemas.openxmlformats.org/officeDocument/2006/relationships/image" Target="../media/image13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25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35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34.png"/><Relationship Id="rId10" Type="http://schemas.openxmlformats.org/officeDocument/2006/relationships/image" Target="../media/image149.png"/><Relationship Id="rId19" Type="http://schemas.openxmlformats.org/officeDocument/2006/relationships/image" Target="../media/image155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51.png"/><Relationship Id="rId5" Type="http://schemas.openxmlformats.org/officeDocument/2006/relationships/image" Target="../media/image168.png"/><Relationship Id="rId10" Type="http://schemas.openxmlformats.org/officeDocument/2006/relationships/image" Target="../media/image171.png"/><Relationship Id="rId4" Type="http://schemas.openxmlformats.org/officeDocument/2006/relationships/image" Target="../media/image167.png"/><Relationship Id="rId9" Type="http://schemas.openxmlformats.org/officeDocument/2006/relationships/image" Target="../media/image149.png"/><Relationship Id="rId14" Type="http://schemas.openxmlformats.org/officeDocument/2006/relationships/image" Target="../media/image17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76.png"/><Relationship Id="rId26" Type="http://schemas.openxmlformats.org/officeDocument/2006/relationships/image" Target="../media/image183.png"/><Relationship Id="rId3" Type="http://schemas.openxmlformats.org/officeDocument/2006/relationships/image" Target="../media/image125.png"/><Relationship Id="rId21" Type="http://schemas.openxmlformats.org/officeDocument/2006/relationships/image" Target="../media/image179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55.png"/><Relationship Id="rId25" Type="http://schemas.openxmlformats.org/officeDocument/2006/relationships/image" Target="../media/image13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75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82.png"/><Relationship Id="rId5" Type="http://schemas.openxmlformats.org/officeDocument/2006/relationships/image" Target="../media/image128.png"/><Relationship Id="rId15" Type="http://schemas.openxmlformats.org/officeDocument/2006/relationships/image" Target="../media/image126.png"/><Relationship Id="rId23" Type="http://schemas.openxmlformats.org/officeDocument/2006/relationships/image" Target="../media/image181.png"/><Relationship Id="rId10" Type="http://schemas.openxmlformats.org/officeDocument/2006/relationships/image" Target="../media/image133.png"/><Relationship Id="rId19" Type="http://schemas.openxmlformats.org/officeDocument/2006/relationships/image" Target="../media/image177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07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93.png"/><Relationship Id="rId3" Type="http://schemas.openxmlformats.org/officeDocument/2006/relationships/image" Target="../media/image12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92.png"/><Relationship Id="rId5" Type="http://schemas.openxmlformats.org/officeDocument/2006/relationships/image" Target="../media/image129.png"/><Relationship Id="rId15" Type="http://schemas.openxmlformats.org/officeDocument/2006/relationships/image" Target="../media/image194.png"/><Relationship Id="rId10" Type="http://schemas.openxmlformats.org/officeDocument/2006/relationships/image" Target="../media/image191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2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94.png"/><Relationship Id="rId7" Type="http://schemas.openxmlformats.org/officeDocument/2006/relationships/image" Target="../media/image130.png"/><Relationship Id="rId12" Type="http://schemas.openxmlformats.org/officeDocument/2006/relationships/image" Target="../media/image192.png"/><Relationship Id="rId17" Type="http://schemas.openxmlformats.org/officeDocument/2006/relationships/image" Target="../media/image196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91.png"/><Relationship Id="rId5" Type="http://schemas.openxmlformats.org/officeDocument/2006/relationships/image" Target="../media/image128.png"/><Relationship Id="rId15" Type="http://schemas.openxmlformats.org/officeDocument/2006/relationships/image" Target="../media/image126.png"/><Relationship Id="rId10" Type="http://schemas.openxmlformats.org/officeDocument/2006/relationships/image" Target="../media/image133.png"/><Relationship Id="rId4" Type="http://schemas.openxmlformats.org/officeDocument/2006/relationships/image" Target="../media/image125.png"/><Relationship Id="rId9" Type="http://schemas.openxmlformats.org/officeDocument/2006/relationships/image" Target="../media/image132.png"/><Relationship Id="rId14" Type="http://schemas.openxmlformats.org/officeDocument/2006/relationships/image" Target="../media/image19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93.png"/><Relationship Id="rId3" Type="http://schemas.openxmlformats.org/officeDocument/2006/relationships/image" Target="../media/image12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92.png"/><Relationship Id="rId5" Type="http://schemas.openxmlformats.org/officeDocument/2006/relationships/image" Target="../media/image129.png"/><Relationship Id="rId15" Type="http://schemas.openxmlformats.org/officeDocument/2006/relationships/image" Target="../media/image195.png"/><Relationship Id="rId10" Type="http://schemas.openxmlformats.org/officeDocument/2006/relationships/image" Target="../media/image191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2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jpe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C00000"/>
                </a:solidFill>
              </a:rPr>
              <a:t>Algorithms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and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>
                <a:solidFill>
                  <a:srgbClr val="00B050"/>
                </a:solidFill>
              </a:rPr>
              <a:t>Applications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for</a:t>
            </a:r>
            <a:r>
              <a:rPr lang="en-US" sz="5400" dirty="0">
                <a:solidFill>
                  <a:srgbClr val="FF0000"/>
                </a:solidFill>
              </a:rPr>
              <a:t> Provable </a:t>
            </a:r>
            <a:r>
              <a:rPr lang="en-US" sz="5400" dirty="0">
                <a:solidFill>
                  <a:srgbClr val="0070C0"/>
                </a:solidFill>
              </a:rPr>
              <a:t>Repair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of</a:t>
            </a:r>
            <a:br>
              <a:rPr lang="en-US" sz="5400" dirty="0"/>
            </a:br>
            <a:r>
              <a:rPr lang="en-US" sz="5400" dirty="0"/>
              <a:t>Deep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EE294-E995-511A-C7A1-31C58E44A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5048" y="4423555"/>
            <a:ext cx="7144870" cy="215320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Aditya V. Thakur</a:t>
            </a:r>
          </a:p>
          <a:p>
            <a:pPr algn="l"/>
            <a:r>
              <a:rPr lang="en-US" dirty="0" err="1"/>
              <a:t>Zhe</a:t>
            </a:r>
            <a:r>
              <a:rPr lang="en-US" dirty="0"/>
              <a:t> Tao</a:t>
            </a:r>
          </a:p>
          <a:p>
            <a:pPr algn="l"/>
            <a:r>
              <a:rPr lang="en-US" dirty="0"/>
              <a:t>Stephanie Nawas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EB5D2-9C11-5CCC-A866-99D0FD91C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89" y="281244"/>
            <a:ext cx="3505200" cy="9271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8EB7D19-64EE-A519-FA6B-C310BB25E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621" y="218033"/>
            <a:ext cx="1307190" cy="1053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64DBA-FBC7-F9AB-E596-77FFC87F7D61}"/>
              </a:ext>
            </a:extLst>
          </p:cNvPr>
          <p:cNvSpPr txBox="1"/>
          <p:nvPr/>
        </p:nvSpPr>
        <p:spPr>
          <a:xfrm>
            <a:off x="4700920" y="6014115"/>
            <a:ext cx="2018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dnn</a:t>
            </a:r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repair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45B51-B463-041B-468B-D6BCAC394260}"/>
              </a:ext>
            </a:extLst>
          </p:cNvPr>
          <p:cNvSpPr txBox="1"/>
          <p:nvPr/>
        </p:nvSpPr>
        <p:spPr>
          <a:xfrm>
            <a:off x="8654597" y="5662163"/>
            <a:ext cx="38892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Funded by </a:t>
            </a:r>
            <a:br>
              <a:rPr lang="en-US" sz="2000" dirty="0"/>
            </a:br>
            <a:r>
              <a:rPr lang="en-US" sz="2000" dirty="0"/>
              <a:t>NSF grant CCF-2048123 and </a:t>
            </a:r>
            <a:br>
              <a:rPr lang="en-US" sz="2000" dirty="0"/>
            </a:br>
            <a:r>
              <a:rPr lang="en-US" sz="2000" dirty="0"/>
              <a:t>DOE grant DE-SC0022285</a:t>
            </a:r>
          </a:p>
        </p:txBody>
      </p:sp>
    </p:spTree>
    <p:extLst>
      <p:ext uri="{BB962C8B-B14F-4D97-AF65-F5344CB8AC3E}">
        <p14:creationId xmlns:p14="http://schemas.microsoft.com/office/powerpoint/2010/main" val="2651719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99D6381E-966A-426F-F8CC-1C29F15193A6}"/>
              </a:ext>
            </a:extLst>
          </p:cNvPr>
          <p:cNvSpPr>
            <a:spLocks/>
          </p:cNvSpPr>
          <p:nvPr/>
        </p:nvSpPr>
        <p:spPr>
          <a:xfrm>
            <a:off x="747331" y="1722120"/>
            <a:ext cx="5150549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Computer Vision</a:t>
            </a:r>
          </a:p>
        </p:txBody>
      </p:sp>
      <p:sp>
        <p:nvSpPr>
          <p:cNvPr id="5" name="Rounded Rectangle 13">
            <a:extLst>
              <a:ext uri="{FF2B5EF4-FFF2-40B4-BE49-F238E27FC236}">
                <a16:creationId xmlns:a16="http://schemas.microsoft.com/office/drawing/2014/main" id="{9AB339E7-3482-E3C6-117D-F0AD1DDB269C}"/>
              </a:ext>
            </a:extLst>
          </p:cNvPr>
          <p:cNvSpPr>
            <a:spLocks/>
          </p:cNvSpPr>
          <p:nvPr/>
        </p:nvSpPr>
        <p:spPr>
          <a:xfrm>
            <a:off x="6251344" y="1722120"/>
            <a:ext cx="5176366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Natural Language Processing</a:t>
            </a:r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96261612-73D9-16EB-766F-81CCA2AD1C06}"/>
              </a:ext>
            </a:extLst>
          </p:cNvPr>
          <p:cNvSpPr>
            <a:spLocks/>
          </p:cNvSpPr>
          <p:nvPr/>
        </p:nvSpPr>
        <p:spPr>
          <a:xfrm>
            <a:off x="754380" y="4320540"/>
            <a:ext cx="5144076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rgbClr val="0070C0"/>
                </a:solidFill>
              </a:rPr>
              <a:t>Scientific Computing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4602E-4D9B-B9E0-B72C-F97CA253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</a:t>
            </a:r>
            <a:r>
              <a:rPr lang="en-US" dirty="0">
                <a:solidFill>
                  <a:srgbClr val="00B050"/>
                </a:solidFill>
              </a:rPr>
              <a:t>Applications</a:t>
            </a:r>
            <a:endParaRPr lang="en-US" dirty="0"/>
          </a:p>
        </p:txBody>
      </p:sp>
      <p:pic>
        <p:nvPicPr>
          <p:cNvPr id="8" name="Picture 7" descr="A cat lying on a table&#10;&#10;Description automatically generated with low confidence">
            <a:extLst>
              <a:ext uri="{FF2B5EF4-FFF2-40B4-BE49-F238E27FC236}">
                <a16:creationId xmlns:a16="http://schemas.microsoft.com/office/drawing/2014/main" id="{70CD67C9-74DB-6939-5C09-59AD7AB1D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r="16600"/>
          <a:stretch/>
        </p:blipFill>
        <p:spPr>
          <a:xfrm>
            <a:off x="1496418" y="2454552"/>
            <a:ext cx="1242779" cy="1242779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A3CD0-DBD4-5895-F67A-37D836C42A64}"/>
              </a:ext>
            </a:extLst>
          </p:cNvPr>
          <p:cNvSpPr txBox="1"/>
          <p:nvPr/>
        </p:nvSpPr>
        <p:spPr>
          <a:xfrm>
            <a:off x="6431613" y="2906664"/>
            <a:ext cx="224933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/>
              <a:t>“You'll probably love it.”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9BFEB3-BD81-2D3E-7DEE-623AE53119EC}"/>
              </a:ext>
            </a:extLst>
          </p:cNvPr>
          <p:cNvGrpSpPr/>
          <p:nvPr/>
        </p:nvGrpSpPr>
        <p:grpSpPr>
          <a:xfrm>
            <a:off x="3102606" y="2833625"/>
            <a:ext cx="1642824" cy="484632"/>
            <a:chOff x="3102606" y="2833625"/>
            <a:chExt cx="1642824" cy="4846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26678A-D59B-9BBF-8094-56F7B9DA5D76}"/>
                </a:ext>
              </a:extLst>
            </p:cNvPr>
            <p:cNvSpPr txBox="1"/>
            <p:nvPr/>
          </p:nvSpPr>
          <p:spPr>
            <a:xfrm>
              <a:off x="4034466" y="2875886"/>
              <a:ext cx="7109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/>
                <a:t>“cat”</a:t>
              </a:r>
            </a:p>
          </p:txBody>
        </p:sp>
        <p:sp>
          <p:nvSpPr>
            <p:cNvPr id="14" name="Right Arrow 12">
              <a:extLst>
                <a:ext uri="{FF2B5EF4-FFF2-40B4-BE49-F238E27FC236}">
                  <a16:creationId xmlns:a16="http://schemas.microsoft.com/office/drawing/2014/main" id="{B8083AFC-0A7E-2978-400D-A7E34E15DB7E}"/>
                </a:ext>
              </a:extLst>
            </p:cNvPr>
            <p:cNvSpPr/>
            <p:nvPr/>
          </p:nvSpPr>
          <p:spPr>
            <a:xfrm>
              <a:off x="3102606" y="2833625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F5B4B6-FB59-16D5-EBB6-83FA2EF59436}"/>
                  </a:ext>
                </a:extLst>
              </p:cNvPr>
              <p:cNvSpPr txBox="1"/>
              <p:nvPr/>
            </p:nvSpPr>
            <p:spPr>
              <a:xfrm>
                <a:off x="1433171" y="6069660"/>
                <a:ext cx="15210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F5B4B6-FB59-16D5-EBB6-83FA2EF59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71" y="6069660"/>
                <a:ext cx="152100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B20A33F-FDC1-AF5E-1C12-FD297EA872CF}"/>
              </a:ext>
            </a:extLst>
          </p:cNvPr>
          <p:cNvGrpSpPr/>
          <p:nvPr/>
        </p:nvGrpSpPr>
        <p:grpSpPr>
          <a:xfrm>
            <a:off x="3102606" y="4998470"/>
            <a:ext cx="2617637" cy="1350444"/>
            <a:chOff x="3102606" y="4998470"/>
            <a:chExt cx="2617637" cy="1350444"/>
          </a:xfrm>
        </p:grpSpPr>
        <p:sp>
          <p:nvSpPr>
            <p:cNvPr id="15" name="Right Arrow 12">
              <a:extLst>
                <a:ext uri="{FF2B5EF4-FFF2-40B4-BE49-F238E27FC236}">
                  <a16:creationId xmlns:a16="http://schemas.microsoft.com/office/drawing/2014/main" id="{23254862-8BFF-7F6A-AFE7-D440255ACBCA}"/>
                </a:ext>
              </a:extLst>
            </p:cNvPr>
            <p:cNvSpPr/>
            <p:nvPr/>
          </p:nvSpPr>
          <p:spPr>
            <a:xfrm>
              <a:off x="3102606" y="5405812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E26B6B9-A846-ED3C-797A-F8874132AC20}"/>
                    </a:ext>
                  </a:extLst>
                </p:cNvPr>
                <p:cNvSpPr txBox="1"/>
                <p:nvPr/>
              </p:nvSpPr>
              <p:spPr>
                <a:xfrm>
                  <a:off x="3453353" y="6041137"/>
                  <a:ext cx="22668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E26B6B9-A846-ED3C-797A-F8874132A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3353" y="6041137"/>
                  <a:ext cx="2266890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127170E-33CF-E445-977E-AFB6D73DC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746"/>
            <a:stretch/>
          </p:blipFill>
          <p:spPr>
            <a:xfrm>
              <a:off x="4043807" y="4998470"/>
              <a:ext cx="1204771" cy="1062561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2AE8B8A-3CEE-E7AC-40F6-45D81A0CC8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861"/>
          <a:stretch/>
        </p:blipFill>
        <p:spPr>
          <a:xfrm>
            <a:off x="1629717" y="4996843"/>
            <a:ext cx="1197688" cy="10421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5D4F9F-7030-A0E9-5B42-FFDEA455AA5D}"/>
              </a:ext>
            </a:extLst>
          </p:cNvPr>
          <p:cNvGrpSpPr/>
          <p:nvPr/>
        </p:nvGrpSpPr>
        <p:grpSpPr>
          <a:xfrm>
            <a:off x="8680943" y="2833625"/>
            <a:ext cx="1853292" cy="484632"/>
            <a:chOff x="8680943" y="2833625"/>
            <a:chExt cx="1853292" cy="484632"/>
          </a:xfrm>
        </p:grpSpPr>
        <p:sp>
          <p:nvSpPr>
            <p:cNvPr id="11" name="Right Arrow 12">
              <a:extLst>
                <a:ext uri="{FF2B5EF4-FFF2-40B4-BE49-F238E27FC236}">
                  <a16:creationId xmlns:a16="http://schemas.microsoft.com/office/drawing/2014/main" id="{D62E2291-9264-3814-EF4A-CFD81D40F5F5}"/>
                </a:ext>
              </a:extLst>
            </p:cNvPr>
            <p:cNvSpPr/>
            <p:nvPr/>
          </p:nvSpPr>
          <p:spPr>
            <a:xfrm>
              <a:off x="8680943" y="2833625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B6DB67-D12E-D0D2-0F63-924FEF4C3549}"/>
                </a:ext>
              </a:extLst>
            </p:cNvPr>
            <p:cNvSpPr txBox="1"/>
            <p:nvPr/>
          </p:nvSpPr>
          <p:spPr>
            <a:xfrm>
              <a:off x="9532935" y="2875886"/>
              <a:ext cx="10013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positive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639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255-86D8-194F-5410-FBA84462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Pointwise ImageNet Repair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459072" y="4641698"/>
            <a:ext cx="2752649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PRDNN</a:t>
            </a:r>
          </a:p>
        </p:txBody>
      </p:sp>
      <p:sp>
        <p:nvSpPr>
          <p:cNvPr id="7" name="Right Arrow 9">
            <a:extLst>
              <a:ext uri="{FF2B5EF4-FFF2-40B4-BE49-F238E27FC236}">
                <a16:creationId xmlns:a16="http://schemas.microsoft.com/office/drawing/2014/main" id="{ADDF0B8B-F3A7-085D-F3D9-8EE63E577DF4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8B414B8A-4690-433C-91BC-54AAECC5D7BC}"/>
              </a:ext>
            </a:extLst>
          </p:cNvPr>
          <p:cNvSpPr>
            <a:spLocks/>
          </p:cNvSpPr>
          <p:nvPr/>
        </p:nvSpPr>
        <p:spPr>
          <a:xfrm>
            <a:off x="8307497" y="4641697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i="1" dirty="0">
                <a:solidFill>
                  <a:srgbClr val="FF0000"/>
                </a:solidFill>
              </a:rPr>
              <a:t>Failed</a:t>
            </a:r>
          </a:p>
          <a:p>
            <a:pPr algn="ctr">
              <a:lnSpc>
                <a:spcPct val="80000"/>
              </a:lnSpc>
            </a:pPr>
            <a:r>
              <a:rPr lang="en-US" sz="2000" i="1" dirty="0">
                <a:solidFill>
                  <a:schemeClr val="tx1"/>
                </a:solidFill>
              </a:rPr>
              <a:t>runs out of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25F494-E780-A9F4-24E1-6A3E4F9F38FB}"/>
              </a:ext>
            </a:extLst>
          </p:cNvPr>
          <p:cNvGrpSpPr/>
          <p:nvPr/>
        </p:nvGrpSpPr>
        <p:grpSpPr>
          <a:xfrm>
            <a:off x="2584323" y="1472924"/>
            <a:ext cx="6512814" cy="2439014"/>
            <a:chOff x="2584323" y="1472924"/>
            <a:chExt cx="6512814" cy="24390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CB1850-0387-0A9C-51F1-E7D765E523E7}"/>
                </a:ext>
              </a:extLst>
            </p:cNvPr>
            <p:cNvSpPr txBox="1"/>
            <p:nvPr/>
          </p:nvSpPr>
          <p:spPr>
            <a:xfrm>
              <a:off x="2584323" y="1472924"/>
              <a:ext cx="65128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Pointwise Repair Specification</a:t>
              </a:r>
            </a:p>
            <a:p>
              <a:pPr algn="ctr"/>
              <a:r>
                <a:rPr lang="en-US" sz="2000"/>
                <a:t>50 </a:t>
              </a:r>
              <a:r>
                <a:rPr lang="en-US" sz="2000">
                  <a:solidFill>
                    <a:srgbClr val="FF0000"/>
                  </a:solidFill>
                </a:rPr>
                <a:t>misclassified</a:t>
              </a:r>
              <a:r>
                <a:rPr lang="en-US" sz="2000"/>
                <a:t> fog-corrupted images from ImageNet-C</a:t>
              </a:r>
            </a:p>
          </p:txBody>
        </p:sp>
        <p:pic>
          <p:nvPicPr>
            <p:cNvPr id="12" name="Picture 11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10F36BC-3B17-D253-08E2-B72ACF551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323" y="2364200"/>
              <a:ext cx="1547738" cy="1547738"/>
            </a:xfrm>
            <a:prstGeom prst="rect">
              <a:avLst/>
            </a:prstGeom>
          </p:spPr>
        </p:pic>
        <p:pic>
          <p:nvPicPr>
            <p:cNvPr id="13" name="Picture 12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3C5BE48-EB4A-A4D0-1006-4501361B2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142" y="2364200"/>
              <a:ext cx="1547738" cy="1547738"/>
            </a:xfrm>
            <a:prstGeom prst="rect">
              <a:avLst/>
            </a:prstGeom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DDB1A11-8B35-19B4-987A-B8AC1F1700A2}"/>
                </a:ext>
              </a:extLst>
            </p:cNvPr>
            <p:cNvSpPr/>
            <p:nvPr/>
          </p:nvSpPr>
          <p:spPr>
            <a:xfrm>
              <a:off x="5373089" y="2876330"/>
              <a:ext cx="954669" cy="52347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fog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9370E0-79DD-E44F-ECBA-3705A5EC5AE0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16" name="Right Arrow 8">
              <a:extLst>
                <a:ext uri="{FF2B5EF4-FFF2-40B4-BE49-F238E27FC236}">
                  <a16:creationId xmlns:a16="http://schemas.microsoft.com/office/drawing/2014/main" id="{68D60F0F-3FD8-3F0A-68BC-8EBD3B178D00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7">
              <a:extLst>
                <a:ext uri="{FF2B5EF4-FFF2-40B4-BE49-F238E27FC236}">
                  <a16:creationId xmlns:a16="http://schemas.microsoft.com/office/drawing/2014/main" id="{A8A90EF7-2776-B751-6247-F5E95E59288A}"/>
                </a:ext>
              </a:extLst>
            </p:cNvPr>
            <p:cNvSpPr>
              <a:spLocks/>
            </p:cNvSpPr>
            <p:nvPr/>
          </p:nvSpPr>
          <p:spPr>
            <a:xfrm>
              <a:off x="860887" y="4658740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>
                  <a:solidFill>
                    <a:schemeClr val="tx1"/>
                  </a:solidFill>
                </a:rPr>
                <a:t>VGG19</a:t>
              </a:r>
              <a:endParaRPr lang="en-US" sz="540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26C624-9A69-3160-C4D3-BCCAA5AFD1A3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143.7 Million Parameters</a:t>
              </a:r>
              <a:endParaRPr lang="en-US" sz="1600"/>
            </a:p>
          </p:txBody>
        </p:sp>
      </p:grpSp>
      <p:sp>
        <p:nvSpPr>
          <p:cNvPr id="19" name="Right Arrow 8">
            <a:extLst>
              <a:ext uri="{FF2B5EF4-FFF2-40B4-BE49-F238E27FC236}">
                <a16:creationId xmlns:a16="http://schemas.microsoft.com/office/drawing/2014/main" id="{1BDDEACA-2512-D67C-C09A-8162451A6DAC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55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Pointwise ImageNet Repair: Test Accuracy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245929-A9DC-C45B-0588-E96DE43413E9}"/>
              </a:ext>
            </a:extLst>
          </p:cNvPr>
          <p:cNvGrpSpPr/>
          <p:nvPr/>
        </p:nvGrpSpPr>
        <p:grpSpPr>
          <a:xfrm>
            <a:off x="782235" y="2033671"/>
            <a:ext cx="2502408" cy="3032760"/>
            <a:chOff x="782235" y="2033671"/>
            <a:chExt cx="2502408" cy="3032760"/>
          </a:xfrm>
        </p:grpSpPr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8834B826-13CF-C474-8162-207437365446}"/>
                </a:ext>
              </a:extLst>
            </p:cNvPr>
            <p:cNvSpPr>
              <a:spLocks/>
            </p:cNvSpPr>
            <p:nvPr/>
          </p:nvSpPr>
          <p:spPr>
            <a:xfrm>
              <a:off x="782235" y="2033671"/>
              <a:ext cx="2502408" cy="3032760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ImageNet</a:t>
              </a: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Test Set</a:t>
              </a: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pic>
          <p:nvPicPr>
            <p:cNvPr id="7" name="Picture 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D0C34B4-B67D-E2E6-EAD9-5034F338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570" y="3337673"/>
              <a:ext cx="1547738" cy="150749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>
                <a:solidFill>
                  <a:srgbClr val="00B050"/>
                </a:solidFill>
              </a:rPr>
              <a:t>A</a:t>
            </a:r>
            <a:r>
              <a:rPr lang="en-US" sz="2800">
                <a:solidFill>
                  <a:srgbClr val="C00000"/>
                </a:solidFill>
              </a:rPr>
              <a:t>P</a:t>
            </a:r>
            <a:r>
              <a:rPr lang="en-US" sz="2800">
                <a:solidFill>
                  <a:srgbClr val="0070C0"/>
                </a:solidFill>
              </a:rPr>
              <a:t>R</a:t>
            </a:r>
            <a:r>
              <a:rPr lang="en-US" sz="2800"/>
              <a:t>NN </a:t>
            </a:r>
            <a:r>
              <a:rPr lang="en-US" sz="2800">
                <a:solidFill>
                  <a:srgbClr val="0070C0"/>
                </a:solidFill>
              </a:rPr>
              <a:t>Repaired</a:t>
            </a:r>
            <a:endParaRPr lang="en-US" sz="360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>
                <a:solidFill>
                  <a:schemeClr val="tx1"/>
                </a:solidFill>
              </a:rPr>
              <a:t>VGG19</a:t>
            </a:r>
            <a:endParaRPr lang="en-US" sz="5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/>
                  <a:t>APRNN</a:t>
                </a:r>
                <a:r>
                  <a:rPr lang="en-US" sz="2000" b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72.36%</m:t>
                    </m:r>
                  </m:oMath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/>
                  <a:t>Original</a:t>
                </a:r>
                <a:r>
                  <a:rPr lang="en-US" sz="2000" b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72.38%</m:t>
                    </m:r>
                  </m:oMath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blipFill>
                <a:blip r:embed="rId5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29584" y="2907792"/>
            <a:ext cx="3832687" cy="1043805"/>
            <a:chOff x="3529584" y="2907792"/>
            <a:chExt cx="3832687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361688" y="2907792"/>
              <a:ext cx="3000583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  <a:r>
                <a:rPr lang="en-US" sz="2800"/>
                <a:t> </a:t>
              </a:r>
              <a:r>
                <a:rPr lang="en-US" sz="2800">
                  <a:solidFill>
                    <a:schemeClr val="tx1"/>
                  </a:solidFill>
                </a:rPr>
                <a:t>Original</a:t>
              </a:r>
              <a:endParaRPr lang="en-US" sz="36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>
                  <a:solidFill>
                    <a:schemeClr val="tx1"/>
                  </a:solidFill>
                </a:rPr>
                <a:t>VGG19</a:t>
              </a:r>
              <a:endParaRPr lang="en-US" sz="540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>
                <a:solidFill>
                  <a:schemeClr val="bg1"/>
                </a:solidFill>
              </a:rPr>
              <a:t> </a:t>
            </a:r>
            <a:endParaRPr lang="en-US" sz="360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>
                <a:solidFill>
                  <a:schemeClr val="tx1"/>
                </a:solidFill>
              </a:rPr>
              <a:t>VGG19</a:t>
            </a:r>
            <a:endParaRPr lang="en-US" sz="540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89EB30-61A3-1ECF-D639-CEA9A6609150}"/>
              </a:ext>
            </a:extLst>
          </p:cNvPr>
          <p:cNvGrpSpPr/>
          <p:nvPr/>
        </p:nvGrpSpPr>
        <p:grpSpPr>
          <a:xfrm>
            <a:off x="7493788" y="3353612"/>
            <a:ext cx="3521335" cy="1746684"/>
            <a:chOff x="7493788" y="3353612"/>
            <a:chExt cx="3521335" cy="17466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275C2F-CEF3-0C0B-A80A-1A9A608221CD}"/>
                </a:ext>
              </a:extLst>
            </p:cNvPr>
            <p:cNvGrpSpPr/>
            <p:nvPr/>
          </p:nvGrpSpPr>
          <p:grpSpPr>
            <a:xfrm>
              <a:off x="7978987" y="3406763"/>
              <a:ext cx="2133600" cy="704977"/>
              <a:chOff x="7978987" y="3406763"/>
              <a:chExt cx="2133600" cy="70497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987" y="3711630"/>
                    <a:ext cx="2133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B050"/>
                              </a:solidFill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dirty="0" smtClean="0"/>
                            <m:t>NN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2.36%</m:t>
                          </m:r>
                        </m:oMath>
                      </m:oMathPara>
                    </a14:m>
                    <a:endParaRPr lang="en-US" sz="200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8987" y="3711630"/>
                    <a:ext cx="2133600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014" y="3681363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2787" y="3406763"/>
                <a:ext cx="0" cy="274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/>
                <p:nvPr/>
              </p:nvSpPr>
              <p:spPr>
                <a:xfrm>
                  <a:off x="10031954" y="3353612"/>
                  <a:ext cx="98316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.02%</m:t>
                        </m:r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1954" y="3353612"/>
                  <a:ext cx="983169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89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Test accuracy decreased by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0.02%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!</a:t>
                  </a:r>
                  <a:r>
                    <a:rPr lang="en-US" sz="2400" dirty="0"/>
                    <a:t> </a:t>
                  </a:r>
                  <a:endParaRPr lang="en-US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blipFill>
                  <a:blip r:embed="rId8"/>
                  <a:stretch>
                    <a:fillRect t="-4412" b="-14706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2975275"/>
            <a:ext cx="2282614" cy="431488"/>
            <a:chOff x="7829973" y="2975275"/>
            <a:chExt cx="2282614" cy="4314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72.38%</m:t>
                        </m:r>
                      </m:oMath>
                    </m:oMathPara>
                  </a14:m>
                  <a:endParaRPr lang="en-US" sz="200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5478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 animBg="1"/>
      <p:bldP spid="20" grpId="0"/>
      <p:bldP spid="24" grpId="0"/>
      <p:bldP spid="24" grpId="1"/>
      <p:bldP spid="2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rgbClr val="00B050"/>
                    </a:solidFill>
                  </a:rPr>
                  <a:t>A</a:t>
                </a:r>
                <a:r>
                  <a:rPr lang="en-US" sz="2000">
                    <a:solidFill>
                      <a:srgbClr val="C00000"/>
                    </a:solidFill>
                  </a:rPr>
                  <a:t>P</a:t>
                </a:r>
                <a:r>
                  <a:rPr lang="en-US" sz="2000">
                    <a:solidFill>
                      <a:srgbClr val="0070C0"/>
                    </a:solidFill>
                  </a:rPr>
                  <a:t>R</a:t>
                </a:r>
                <a:r>
                  <a:rPr lang="en-US" sz="2000"/>
                  <a:t>NN accuracy</a:t>
                </a:r>
                <a:r>
                  <a:rPr lang="en-US" sz="2000" b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3.00%</m:t>
                    </m:r>
                  </m:oMath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0">
                    <a:solidFill>
                      <a:schemeClr val="tx1"/>
                    </a:solidFill>
                  </a:rPr>
                  <a:t>Original accuracy: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00.00%</m:t>
                    </m:r>
                  </m:oMath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Pointwise ImageNet Repair: Generalization</a:t>
            </a:r>
          </a:p>
        </p:txBody>
      </p: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>
                <a:solidFill>
                  <a:srgbClr val="00B050"/>
                </a:solidFill>
              </a:rPr>
              <a:t>A</a:t>
            </a:r>
            <a:r>
              <a:rPr lang="en-US" sz="2800">
                <a:solidFill>
                  <a:srgbClr val="C00000"/>
                </a:solidFill>
              </a:rPr>
              <a:t>P</a:t>
            </a:r>
            <a:r>
              <a:rPr lang="en-US" sz="2800">
                <a:solidFill>
                  <a:srgbClr val="0070C0"/>
                </a:solidFill>
              </a:rPr>
              <a:t>R</a:t>
            </a:r>
            <a:r>
              <a:rPr lang="en-US" sz="2800"/>
              <a:t>NN </a:t>
            </a:r>
            <a:r>
              <a:rPr lang="en-US" sz="2800">
                <a:solidFill>
                  <a:srgbClr val="0070C0"/>
                </a:solidFill>
              </a:rPr>
              <a:t>Repaired</a:t>
            </a:r>
            <a:endParaRPr lang="en-US" sz="360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>
                <a:solidFill>
                  <a:schemeClr val="tx1"/>
                </a:solidFill>
              </a:rPr>
              <a:t>VGG19</a:t>
            </a:r>
            <a:endParaRPr lang="en-US" sz="540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29584" y="2907792"/>
            <a:ext cx="3832687" cy="1043805"/>
            <a:chOff x="3529584" y="2907792"/>
            <a:chExt cx="3832687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361688" y="2907792"/>
              <a:ext cx="3000583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  <a:r>
                <a:rPr lang="en-US" sz="2800"/>
                <a:t> </a:t>
              </a:r>
              <a:r>
                <a:rPr lang="en-US" sz="2800">
                  <a:solidFill>
                    <a:schemeClr val="tx1"/>
                  </a:solidFill>
                </a:rPr>
                <a:t>Original</a:t>
              </a:r>
              <a:endParaRPr lang="en-US" sz="36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>
                  <a:solidFill>
                    <a:schemeClr val="tx1"/>
                  </a:solidFill>
                </a:rPr>
                <a:t>VGG19</a:t>
              </a:r>
              <a:endParaRPr lang="en-US" sz="540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>
                <a:solidFill>
                  <a:schemeClr val="bg1"/>
                </a:solidFill>
              </a:rPr>
              <a:t> </a:t>
            </a:r>
            <a:endParaRPr lang="en-US" sz="360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>
                <a:solidFill>
                  <a:schemeClr val="tx1"/>
                </a:solidFill>
              </a:rPr>
              <a:t>VGG19</a:t>
            </a:r>
            <a:endParaRPr lang="en-US" sz="540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5B592B-1D51-D417-3D0A-7896952040B3}"/>
              </a:ext>
            </a:extLst>
          </p:cNvPr>
          <p:cNvGrpSpPr/>
          <p:nvPr/>
        </p:nvGrpSpPr>
        <p:grpSpPr>
          <a:xfrm>
            <a:off x="7377229" y="1593114"/>
            <a:ext cx="3634500" cy="2457115"/>
            <a:chOff x="7377229" y="1593114"/>
            <a:chExt cx="3634500" cy="24571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27B53E-9BEB-45AC-A404-E096A9D77F2E}"/>
                </a:ext>
              </a:extLst>
            </p:cNvPr>
            <p:cNvGrpSpPr/>
            <p:nvPr/>
          </p:nvGrpSpPr>
          <p:grpSpPr>
            <a:xfrm>
              <a:off x="7978987" y="2581444"/>
              <a:ext cx="3032742" cy="1468785"/>
              <a:chOff x="7978987" y="1937978"/>
              <a:chExt cx="3032742" cy="146878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B050"/>
                              </a:solidFill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dirty="0" smtClean="0"/>
                            <m:t>NN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23.00%</m:t>
                          </m:r>
                        </m:oMath>
                      </m:oMathPara>
                    </a14:m>
                    <a:endParaRPr lang="en-US" sz="200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014" y="2344774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52787" y="2353777"/>
                <a:ext cx="0" cy="10529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3.00%</m:t>
                          </m:r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43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377229" y="1593114"/>
                  <a:ext cx="3551116" cy="794486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>
                      <a:solidFill>
                        <a:schemeClr val="tx1"/>
                      </a:solidFill>
                    </a:rPr>
                    <a:t>Generalization accuracy increased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>
                      <a:solidFill>
                        <a:schemeClr val="tx1"/>
                      </a:solidFill>
                    </a:rPr>
                    <a:t>!</a:t>
                  </a:r>
                  <a:r>
                    <a:rPr lang="en-US" sz="2400"/>
                    <a:t> </a:t>
                  </a:r>
                  <a:endParaRPr lang="en-US" sz="480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7229" y="1593114"/>
                  <a:ext cx="3551116" cy="794486"/>
                </a:xfrm>
                <a:prstGeom prst="roundRect">
                  <a:avLst/>
                </a:prstGeom>
                <a:blipFill>
                  <a:blip r:embed="rId7"/>
                  <a:stretch>
                    <a:fillRect t="-6061" r="-1056" b="-16667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4034031"/>
            <a:ext cx="2282614" cy="400110"/>
            <a:chOff x="7829973" y="3390565"/>
            <a:chExt cx="2282614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:00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200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bird sitting on a branch&#10;&#10;Description automatically generated with medium confidence">
            <a:extLst>
              <a:ext uri="{FF2B5EF4-FFF2-40B4-BE49-F238E27FC236}">
                <a16:creationId xmlns:a16="http://schemas.microsoft.com/office/drawing/2014/main" id="{6A38ABDF-27EB-B26D-6092-511DE0CBB8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70" y="3335010"/>
            <a:ext cx="1547738" cy="1547738"/>
          </a:xfrm>
          <a:prstGeom prst="rect">
            <a:avLst/>
          </a:prstGeom>
        </p:spPr>
      </p:pic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F7AAAB2A-055D-A550-F77E-1E33C1DA10AD}"/>
              </a:ext>
            </a:extLst>
          </p:cNvPr>
          <p:cNvSpPr>
            <a:spLocks/>
          </p:cNvSpPr>
          <p:nvPr/>
        </p:nvSpPr>
        <p:spPr>
          <a:xfrm>
            <a:off x="657115" y="2033671"/>
            <a:ext cx="2752649" cy="303276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ImageNet-C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Generalization Set</a:t>
            </a: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50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4" grpId="1"/>
      <p:bldP spid="28" grpId="0" animBg="1"/>
      <p:bldP spid="18" grpId="0" animBg="1"/>
      <p:bldP spid="2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AB74681-05A0-6828-9E05-7328F6A6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96" y="2361766"/>
            <a:ext cx="1536192" cy="153619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95255-86D8-194F-5410-FBA84462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42227" cy="1325563"/>
          </a:xfrm>
        </p:spPr>
        <p:txBody>
          <a:bodyPr/>
          <a:lstStyle/>
          <a:p>
            <a:r>
              <a:rPr lang="en-US"/>
              <a:t>Polytope MNIST Corruption and Rotation Repair</a:t>
            </a:r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614370" y="4108658"/>
            <a:ext cx="503011" cy="484632"/>
          </a:xfrm>
          <a:prstGeom prst="rightArrow">
            <a:avLst>
              <a:gd name="adj1" fmla="val 50000"/>
              <a:gd name="adj2" fmla="val 386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7670B7-C496-54F0-0A3C-5FCAC27BD832}"/>
                  </a:ext>
                </a:extLst>
              </p:cNvPr>
              <p:cNvSpPr txBox="1"/>
              <p:nvPr/>
            </p:nvSpPr>
            <p:spPr>
              <a:xfrm>
                <a:off x="6881830" y="2789222"/>
                <a:ext cx="8228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7670B7-C496-54F0-0A3C-5FCAC27BD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830" y="2789222"/>
                <a:ext cx="8228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578F72F-E25B-708B-1418-AD5B04A686B9}"/>
              </a:ext>
            </a:extLst>
          </p:cNvPr>
          <p:cNvSpPr txBox="1"/>
          <p:nvPr/>
        </p:nvSpPr>
        <p:spPr>
          <a:xfrm>
            <a:off x="524256" y="1462880"/>
            <a:ext cx="10829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Polytope Repair Specification</a:t>
            </a:r>
          </a:p>
          <a:p>
            <a:pPr algn="ctr"/>
            <a:r>
              <a:rPr lang="en-US" sz="2000" dirty="0"/>
              <a:t>five 784D polytopes with a </a:t>
            </a:r>
            <a:r>
              <a:rPr lang="en-US" sz="2000" i="1" dirty="0">
                <a:solidFill>
                  <a:srgbClr val="FF0000"/>
                </a:solidFill>
              </a:rPr>
              <a:t>misclassified</a:t>
            </a:r>
            <a:r>
              <a:rPr lang="en-US" sz="2000" dirty="0"/>
              <a:t> fog-corrupted image and its six </a:t>
            </a:r>
            <a:r>
              <a:rPr lang="en-US" sz="2000" i="1" dirty="0">
                <a:solidFill>
                  <a:srgbClr val="00B0F0"/>
                </a:solidFill>
              </a:rPr>
              <a:t>rotations</a:t>
            </a:r>
            <a:r>
              <a:rPr lang="en-US" sz="2000" dirty="0"/>
              <a:t> as vertices</a:t>
            </a:r>
            <a:endParaRPr lang="en-US" sz="2000" i="1" dirty="0">
              <a:solidFill>
                <a:srgbClr val="00B0F0"/>
              </a:solidFill>
            </a:endParaRPr>
          </a:p>
        </p:txBody>
      </p:sp>
      <p:sp>
        <p:nvSpPr>
          <p:cNvPr id="29" name="Heptagon 28">
            <a:extLst>
              <a:ext uri="{FF2B5EF4-FFF2-40B4-BE49-F238E27FC236}">
                <a16:creationId xmlns:a16="http://schemas.microsoft.com/office/drawing/2014/main" id="{9265ED06-EAF5-47A2-AC00-40DD91A8F6F3}"/>
              </a:ext>
            </a:extLst>
          </p:cNvPr>
          <p:cNvSpPr>
            <a:spLocks noChangeAspect="1"/>
          </p:cNvSpPr>
          <p:nvPr/>
        </p:nvSpPr>
        <p:spPr>
          <a:xfrm>
            <a:off x="5345013" y="2649655"/>
            <a:ext cx="1035619" cy="926230"/>
          </a:xfrm>
          <a:prstGeom prst="heptagon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3E35FE-A76C-C13C-56F3-E5F8C2360888}"/>
              </a:ext>
            </a:extLst>
          </p:cNvPr>
          <p:cNvGrpSpPr/>
          <p:nvPr/>
        </p:nvGrpSpPr>
        <p:grpSpPr>
          <a:xfrm>
            <a:off x="4877924" y="2551446"/>
            <a:ext cx="1961944" cy="1500289"/>
            <a:chOff x="4877924" y="2551446"/>
            <a:chExt cx="1961944" cy="150028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D0BDCF5-F489-9B7B-5959-802E78056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8850" y="2551446"/>
              <a:ext cx="379538" cy="3795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158C32-DF20-5063-0D4A-FD56223B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7924" y="3166503"/>
              <a:ext cx="377237" cy="386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E1AB816-D95B-E03F-7969-4B2EFFC7C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1052" y="3662768"/>
              <a:ext cx="371817" cy="384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C91BB29-F2BC-C4A5-7298-F02A73FA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7051" y="2551446"/>
              <a:ext cx="379538" cy="3845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C51DA1C-CE69-F2C8-CF48-6B2A28E32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3301" y="3166503"/>
              <a:ext cx="376567" cy="384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501B8A6-4EA4-243A-C5E6-49EE2CD38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93003" y="3667687"/>
              <a:ext cx="384048" cy="384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BCCAFB4-AB6C-67DF-02FA-5F4FCEB777CC}"/>
              </a:ext>
            </a:extLst>
          </p:cNvPr>
          <p:cNvSpPr/>
          <p:nvPr/>
        </p:nvSpPr>
        <p:spPr>
          <a:xfrm>
            <a:off x="7580986" y="1877567"/>
            <a:ext cx="2266493" cy="416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19BE2A-5207-BA8F-BF27-0CCC5065AADC}"/>
              </a:ext>
            </a:extLst>
          </p:cNvPr>
          <p:cNvSpPr/>
          <p:nvPr/>
        </p:nvSpPr>
        <p:spPr>
          <a:xfrm>
            <a:off x="9782556" y="1877567"/>
            <a:ext cx="1240536" cy="416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68CFB8-D055-6369-D4FE-071EF3E38C24}"/>
              </a:ext>
            </a:extLst>
          </p:cNvPr>
          <p:cNvSpPr/>
          <p:nvPr/>
        </p:nvSpPr>
        <p:spPr>
          <a:xfrm>
            <a:off x="915720" y="1877566"/>
            <a:ext cx="2869252" cy="416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7">
            <a:extLst>
              <a:ext uri="{FF2B5EF4-FFF2-40B4-BE49-F238E27FC236}">
                <a16:creationId xmlns:a16="http://schemas.microsoft.com/office/drawing/2014/main" id="{7B66A324-C686-1FD4-DE95-4A71FA111408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A5D1D99-EE4A-D57F-E422-64C6345A71B3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47" name="Right Arrow 8">
              <a:extLst>
                <a:ext uri="{FF2B5EF4-FFF2-40B4-BE49-F238E27FC236}">
                  <a16:creationId xmlns:a16="http://schemas.microsoft.com/office/drawing/2014/main" id="{DEFE647F-0A8C-E899-2293-F3518F9B7129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7">
              <a:extLst>
                <a:ext uri="{FF2B5EF4-FFF2-40B4-BE49-F238E27FC236}">
                  <a16:creationId xmlns:a16="http://schemas.microsoft.com/office/drawing/2014/main" id="{B5581EB4-CA3E-27F7-2B94-413E197D5BA1}"/>
                </a:ext>
              </a:extLst>
            </p:cNvPr>
            <p:cNvSpPr>
              <a:spLocks/>
            </p:cNvSpPr>
            <p:nvPr/>
          </p:nvSpPr>
          <p:spPr>
            <a:xfrm>
              <a:off x="735767" y="4658740"/>
              <a:ext cx="2752649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>
                  <a:solidFill>
                    <a:schemeClr val="tx1"/>
                  </a:solidFill>
                </a:rPr>
                <a:t>9x100 DNN</a:t>
              </a:r>
              <a:endParaRPr lang="en-US" sz="440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86A6C2-D0D7-91E2-F1B6-20337FDC8141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150K</a:t>
              </a:r>
              <a:r>
                <a:rPr lang="en-US"/>
                <a:t> </a:t>
              </a:r>
              <a:r>
                <a:rPr lang="en-US" sz="2000"/>
                <a:t>Parameters</a:t>
              </a:r>
              <a:endParaRPr lang="en-US" sz="16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85BB763-1F7A-3E8E-97FB-562B6826911B}"/>
              </a:ext>
            </a:extLst>
          </p:cNvPr>
          <p:cNvGrpSpPr/>
          <p:nvPr/>
        </p:nvGrpSpPr>
        <p:grpSpPr>
          <a:xfrm>
            <a:off x="7356746" y="4641697"/>
            <a:ext cx="3578280" cy="1043805"/>
            <a:chOff x="7356746" y="4641697"/>
            <a:chExt cx="3578280" cy="1043805"/>
          </a:xfrm>
        </p:grpSpPr>
        <p:sp>
          <p:nvSpPr>
            <p:cNvPr id="51" name="Right Arrow 9">
              <a:extLst>
                <a:ext uri="{FF2B5EF4-FFF2-40B4-BE49-F238E27FC236}">
                  <a16:creationId xmlns:a16="http://schemas.microsoft.com/office/drawing/2014/main" id="{05E13C22-78D6-26F1-404E-3039CC5351AE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7">
              <a:extLst>
                <a:ext uri="{FF2B5EF4-FFF2-40B4-BE49-F238E27FC236}">
                  <a16:creationId xmlns:a16="http://schemas.microsoft.com/office/drawing/2014/main" id="{85FE9733-CCA0-7205-3D17-FB8E8F239863}"/>
                </a:ext>
              </a:extLst>
            </p:cNvPr>
            <p:cNvSpPr>
              <a:spLocks/>
            </p:cNvSpPr>
            <p:nvPr/>
          </p:nvSpPr>
          <p:spPr>
            <a:xfrm>
              <a:off x="8182377" y="4641697"/>
              <a:ext cx="2752649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0070C0"/>
                  </a:solidFill>
                </a:rPr>
                <a:t>Repaired</a:t>
              </a:r>
              <a:endParaRPr lang="en-US" sz="3600">
                <a:solidFill>
                  <a:srgbClr val="0070C0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>
                  <a:solidFill>
                    <a:schemeClr val="tx1"/>
                  </a:solidFill>
                </a:rPr>
                <a:t>9x100 DNN</a:t>
              </a:r>
              <a:endParaRPr lang="en-US" sz="4400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5EDCD08-A589-4C29-3F5D-8879924DDD76}"/>
              </a:ext>
            </a:extLst>
          </p:cNvPr>
          <p:cNvSpPr txBox="1"/>
          <p:nvPr/>
        </p:nvSpPr>
        <p:spPr>
          <a:xfrm>
            <a:off x="4314046" y="5702545"/>
            <a:ext cx="2901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59 seconds</a:t>
            </a:r>
            <a:endParaRPr lang="en-US" sz="160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43C8768-1E6F-C68B-F5B7-262FB9BC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96" y="2196453"/>
            <a:ext cx="379539" cy="379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38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5.55112E-17 L -1.25E-6 -0.1078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/>
      <p:bldP spid="29" grpId="0" animBg="1"/>
      <p:bldP spid="40" grpId="0" animBg="1"/>
      <p:bldP spid="41" grpId="0" animBg="1"/>
      <p:bldP spid="43" grpId="0" animBg="1"/>
      <p:bldP spid="5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255-86D8-194F-5410-FBA84462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42227" cy="1325563"/>
          </a:xfrm>
        </p:spPr>
        <p:txBody>
          <a:bodyPr/>
          <a:lstStyle/>
          <a:p>
            <a:r>
              <a:rPr lang="en-US"/>
              <a:t>Polytope MNIST Corruption and Rotation Repair</a:t>
            </a:r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614370" y="4108658"/>
            <a:ext cx="503011" cy="484632"/>
          </a:xfrm>
          <a:prstGeom prst="rightArrow">
            <a:avLst>
              <a:gd name="adj1" fmla="val 50000"/>
              <a:gd name="adj2" fmla="val 386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7670B7-C496-54F0-0A3C-5FCAC27BD832}"/>
                  </a:ext>
                </a:extLst>
              </p:cNvPr>
              <p:cNvSpPr txBox="1"/>
              <p:nvPr/>
            </p:nvSpPr>
            <p:spPr>
              <a:xfrm>
                <a:off x="6881830" y="2789222"/>
                <a:ext cx="8228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7670B7-C496-54F0-0A3C-5FCAC27BD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830" y="2789222"/>
                <a:ext cx="82282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578F72F-E25B-708B-1418-AD5B04A686B9}"/>
              </a:ext>
            </a:extLst>
          </p:cNvPr>
          <p:cNvSpPr txBox="1"/>
          <p:nvPr/>
        </p:nvSpPr>
        <p:spPr>
          <a:xfrm>
            <a:off x="524256" y="1462880"/>
            <a:ext cx="10829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Polytope Repair Specification</a:t>
            </a:r>
          </a:p>
          <a:p>
            <a:pPr algn="ctr"/>
            <a:r>
              <a:rPr lang="en-US" sz="2000"/>
              <a:t>five 784D polytopes with a </a:t>
            </a:r>
            <a:r>
              <a:rPr lang="en-US" sz="2000" i="1">
                <a:solidFill>
                  <a:srgbClr val="FF0000"/>
                </a:solidFill>
              </a:rPr>
              <a:t>misclassified</a:t>
            </a:r>
            <a:r>
              <a:rPr lang="en-US" sz="2000"/>
              <a:t> fog-corrupted image and its six </a:t>
            </a:r>
            <a:r>
              <a:rPr lang="en-US" sz="2000" i="1">
                <a:solidFill>
                  <a:srgbClr val="00B0F0"/>
                </a:solidFill>
              </a:rPr>
              <a:t>rotations</a:t>
            </a:r>
            <a:r>
              <a:rPr lang="en-US" sz="2000"/>
              <a:t> as vertices</a:t>
            </a:r>
            <a:endParaRPr lang="en-US" sz="2000" i="1">
              <a:solidFill>
                <a:srgbClr val="00B0F0"/>
              </a:solidFill>
            </a:endParaRPr>
          </a:p>
        </p:txBody>
      </p:sp>
      <p:sp>
        <p:nvSpPr>
          <p:cNvPr id="29" name="Heptagon 28">
            <a:extLst>
              <a:ext uri="{FF2B5EF4-FFF2-40B4-BE49-F238E27FC236}">
                <a16:creationId xmlns:a16="http://schemas.microsoft.com/office/drawing/2014/main" id="{9265ED06-EAF5-47A2-AC00-40DD91A8F6F3}"/>
              </a:ext>
            </a:extLst>
          </p:cNvPr>
          <p:cNvSpPr>
            <a:spLocks noChangeAspect="1"/>
          </p:cNvSpPr>
          <p:nvPr/>
        </p:nvSpPr>
        <p:spPr>
          <a:xfrm>
            <a:off x="5345013" y="2649655"/>
            <a:ext cx="1035619" cy="926230"/>
          </a:xfrm>
          <a:prstGeom prst="heptagon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3E35FE-A76C-C13C-56F3-E5F8C2360888}"/>
              </a:ext>
            </a:extLst>
          </p:cNvPr>
          <p:cNvGrpSpPr/>
          <p:nvPr/>
        </p:nvGrpSpPr>
        <p:grpSpPr>
          <a:xfrm>
            <a:off x="4877924" y="2551446"/>
            <a:ext cx="1961944" cy="1500289"/>
            <a:chOff x="4877924" y="2551446"/>
            <a:chExt cx="1961944" cy="150028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D0BDCF5-F489-9B7B-5959-802E78056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8850" y="2551446"/>
              <a:ext cx="379538" cy="3795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158C32-DF20-5063-0D4A-FD56223B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7924" y="3166503"/>
              <a:ext cx="377237" cy="386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E1AB816-D95B-E03F-7969-4B2EFFC7C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1052" y="3662768"/>
              <a:ext cx="371817" cy="384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C91BB29-F2BC-C4A5-7298-F02A73FA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77051" y="2551446"/>
              <a:ext cx="379538" cy="3845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C51DA1C-CE69-F2C8-CF48-6B2A28E32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3301" y="3166503"/>
              <a:ext cx="376567" cy="384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501B8A6-4EA4-243A-C5E6-49EE2CD38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3003" y="3667687"/>
              <a:ext cx="384048" cy="384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5" name="Rounded Rectangle 7">
            <a:extLst>
              <a:ext uri="{FF2B5EF4-FFF2-40B4-BE49-F238E27FC236}">
                <a16:creationId xmlns:a16="http://schemas.microsoft.com/office/drawing/2014/main" id="{7B66A324-C686-1FD4-DE95-4A71FA111408}"/>
              </a:ext>
            </a:extLst>
          </p:cNvPr>
          <p:cNvSpPr>
            <a:spLocks/>
          </p:cNvSpPr>
          <p:nvPr/>
        </p:nvSpPr>
        <p:spPr>
          <a:xfrm>
            <a:off x="4459072" y="4641698"/>
            <a:ext cx="2752649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PRDNN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A5D1D99-EE4A-D57F-E422-64C6345A71B3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47" name="Right Arrow 8">
              <a:extLst>
                <a:ext uri="{FF2B5EF4-FFF2-40B4-BE49-F238E27FC236}">
                  <a16:creationId xmlns:a16="http://schemas.microsoft.com/office/drawing/2014/main" id="{DEFE647F-0A8C-E899-2293-F3518F9B7129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7">
              <a:extLst>
                <a:ext uri="{FF2B5EF4-FFF2-40B4-BE49-F238E27FC236}">
                  <a16:creationId xmlns:a16="http://schemas.microsoft.com/office/drawing/2014/main" id="{B5581EB4-CA3E-27F7-2B94-413E197D5BA1}"/>
                </a:ext>
              </a:extLst>
            </p:cNvPr>
            <p:cNvSpPr>
              <a:spLocks/>
            </p:cNvSpPr>
            <p:nvPr/>
          </p:nvSpPr>
          <p:spPr>
            <a:xfrm>
              <a:off x="735767" y="4658740"/>
              <a:ext cx="2752649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>
                  <a:solidFill>
                    <a:schemeClr val="tx1"/>
                  </a:solidFill>
                </a:rPr>
                <a:t>9x100 DNN</a:t>
              </a:r>
              <a:endParaRPr lang="en-US" sz="440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86A6C2-D0D7-91E2-F1B6-20337FDC8141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150K</a:t>
              </a:r>
              <a:r>
                <a:rPr lang="en-US"/>
                <a:t> </a:t>
              </a:r>
              <a:r>
                <a:rPr lang="en-US" sz="2000"/>
                <a:t>Parameters</a:t>
              </a:r>
              <a:endParaRPr lang="en-US" sz="160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C43C8768-1E6F-C68B-F5B7-262FB9BCAF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1496" y="2196453"/>
            <a:ext cx="379539" cy="379539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F64F202-CA89-2E38-F605-B68628272785}"/>
              </a:ext>
            </a:extLst>
          </p:cNvPr>
          <p:cNvGrpSpPr/>
          <p:nvPr/>
        </p:nvGrpSpPr>
        <p:grpSpPr>
          <a:xfrm>
            <a:off x="7356746" y="4641697"/>
            <a:ext cx="3453159" cy="1043805"/>
            <a:chOff x="7356746" y="4641697"/>
            <a:chExt cx="3453159" cy="1043805"/>
          </a:xfrm>
        </p:grpSpPr>
        <p:sp>
          <p:nvSpPr>
            <p:cNvPr id="4" name="Right Arrow 9">
              <a:extLst>
                <a:ext uri="{FF2B5EF4-FFF2-40B4-BE49-F238E27FC236}">
                  <a16:creationId xmlns:a16="http://schemas.microsoft.com/office/drawing/2014/main" id="{5A08D89E-1784-A99E-8D3B-FFB6055C2AFC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05D263A2-6C64-8AE8-D149-ABB9AB5E49AE}"/>
                </a:ext>
              </a:extLst>
            </p:cNvPr>
            <p:cNvSpPr>
              <a:spLocks/>
            </p:cNvSpPr>
            <p:nvPr/>
          </p:nvSpPr>
          <p:spPr>
            <a:xfrm>
              <a:off x="8307497" y="4641697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i="1">
                  <a:solidFill>
                    <a:srgbClr val="FF0000"/>
                  </a:solidFill>
                </a:rPr>
                <a:t>Failed</a:t>
              </a:r>
              <a:endParaRPr lang="en-US" sz="3600" i="1">
                <a:solidFill>
                  <a:srgbClr val="FF0000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2000" i="1">
                  <a:solidFill>
                    <a:schemeClr val="tx1"/>
                  </a:solidFill>
                </a:rPr>
                <a:t>times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751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Polytope MNIST Repair: Test Accuracy</a:t>
            </a:r>
          </a:p>
        </p:txBody>
      </p: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211659" y="2907792"/>
            <a:ext cx="3300641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>
                <a:solidFill>
                  <a:srgbClr val="00B050"/>
                </a:solidFill>
              </a:rPr>
              <a:t>A</a:t>
            </a:r>
            <a:r>
              <a:rPr lang="en-US" sz="2800">
                <a:solidFill>
                  <a:srgbClr val="C00000"/>
                </a:solidFill>
              </a:rPr>
              <a:t>P</a:t>
            </a:r>
            <a:r>
              <a:rPr lang="en-US" sz="2800">
                <a:solidFill>
                  <a:srgbClr val="0070C0"/>
                </a:solidFill>
              </a:rPr>
              <a:t>R</a:t>
            </a:r>
            <a:r>
              <a:rPr lang="en-US" sz="2800"/>
              <a:t>NN </a:t>
            </a:r>
            <a:r>
              <a:rPr lang="en-US" sz="2800">
                <a:solidFill>
                  <a:srgbClr val="0070C0"/>
                </a:solidFill>
              </a:rPr>
              <a:t>Repaired</a:t>
            </a:r>
            <a:endParaRPr lang="en-US" sz="360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>
                <a:solidFill>
                  <a:schemeClr val="tx1"/>
                </a:solidFill>
              </a:rPr>
              <a:t>9x100 DNN</a:t>
            </a:r>
            <a:endParaRPr lang="en-US" sz="5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rgbClr val="00B050"/>
                    </a:solidFill>
                  </a:rPr>
                  <a:t>A</a:t>
                </a:r>
                <a:r>
                  <a:rPr lang="en-US" sz="2000">
                    <a:solidFill>
                      <a:srgbClr val="C00000"/>
                    </a:solidFill>
                  </a:rPr>
                  <a:t>P</a:t>
                </a:r>
                <a:r>
                  <a:rPr lang="en-US" sz="2000">
                    <a:solidFill>
                      <a:srgbClr val="0070C0"/>
                    </a:solidFill>
                  </a:rPr>
                  <a:t>R</a:t>
                </a:r>
                <a:r>
                  <a:rPr lang="en-US" sz="2000"/>
                  <a:t>NN </a:t>
                </a:r>
                <a:r>
                  <a:rPr lang="en-US" sz="2000" b="0">
                    <a:solidFill>
                      <a:schemeClr val="tx1"/>
                    </a:solidFill>
                  </a:rPr>
                  <a:t>accuracy: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95.15%</m:t>
                    </m:r>
                  </m:oMath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/>
                  <a:t>Original</a:t>
                </a:r>
                <a:r>
                  <a:rPr lang="en-US" sz="2000" b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5.08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29584" y="2907792"/>
            <a:ext cx="3982716" cy="1043805"/>
            <a:chOff x="3529584" y="2907792"/>
            <a:chExt cx="3982716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211659" y="2907792"/>
              <a:ext cx="3300641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  <a:r>
                <a:rPr lang="en-US" sz="2800"/>
                <a:t> </a:t>
              </a:r>
              <a:r>
                <a:rPr lang="en-US" sz="2800">
                  <a:solidFill>
                    <a:schemeClr val="tx1"/>
                  </a:solidFill>
                </a:rPr>
                <a:t>Original</a:t>
              </a:r>
              <a:endParaRPr lang="en-US" sz="36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>
                  <a:solidFill>
                    <a:schemeClr val="tx1"/>
                  </a:solidFill>
                </a:rPr>
                <a:t>9x100 DNN</a:t>
              </a:r>
              <a:endParaRPr lang="en-US" sz="540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211659" y="2907792"/>
            <a:ext cx="3300641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9x100 DNN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0DEF76-4CF1-985B-E99F-CE69F7BC6F50}"/>
              </a:ext>
            </a:extLst>
          </p:cNvPr>
          <p:cNvGrpSpPr/>
          <p:nvPr/>
        </p:nvGrpSpPr>
        <p:grpSpPr>
          <a:xfrm>
            <a:off x="782235" y="2033671"/>
            <a:ext cx="2502408" cy="3032760"/>
            <a:chOff x="782235" y="2033671"/>
            <a:chExt cx="2502408" cy="3032760"/>
          </a:xfrm>
        </p:grpSpPr>
        <p:sp>
          <p:nvSpPr>
            <p:cNvPr id="4" name="Rounded Rectangle 7">
              <a:extLst>
                <a:ext uri="{FF2B5EF4-FFF2-40B4-BE49-F238E27FC236}">
                  <a16:creationId xmlns:a16="http://schemas.microsoft.com/office/drawing/2014/main" id="{BCE1A73F-75A2-E43A-EF07-F61B1FF2241C}"/>
                </a:ext>
              </a:extLst>
            </p:cNvPr>
            <p:cNvSpPr>
              <a:spLocks/>
            </p:cNvSpPr>
            <p:nvPr/>
          </p:nvSpPr>
          <p:spPr>
            <a:xfrm>
              <a:off x="782235" y="2033671"/>
              <a:ext cx="2502408" cy="3032760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MNIST</a:t>
              </a: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Test Set</a:t>
              </a: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A white letter z on a black background">
              <a:extLst>
                <a:ext uri="{FF2B5EF4-FFF2-40B4-BE49-F238E27FC236}">
                  <a16:creationId xmlns:a16="http://schemas.microsoft.com/office/drawing/2014/main" id="{20848E38-4BC1-6448-B82E-300494818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571" y="3343717"/>
              <a:ext cx="1547738" cy="154622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669D3D-CFD1-1519-416D-8272B7A95013}"/>
              </a:ext>
            </a:extLst>
          </p:cNvPr>
          <p:cNvGrpSpPr/>
          <p:nvPr/>
        </p:nvGrpSpPr>
        <p:grpSpPr>
          <a:xfrm>
            <a:off x="7710962" y="1849658"/>
            <a:ext cx="3300767" cy="1775945"/>
            <a:chOff x="7710962" y="1567772"/>
            <a:chExt cx="3300767" cy="17759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0709222-C3C1-619D-3D6B-FF711A96896A}"/>
                </a:ext>
              </a:extLst>
            </p:cNvPr>
            <p:cNvGrpSpPr/>
            <p:nvPr/>
          </p:nvGrpSpPr>
          <p:grpSpPr>
            <a:xfrm>
              <a:off x="7978987" y="2581444"/>
              <a:ext cx="3032742" cy="762273"/>
              <a:chOff x="7978987" y="1937978"/>
              <a:chExt cx="3032742" cy="7622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B8B6F12-17C9-584B-7428-86FC0E4B222B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B050"/>
                              </a:solidFill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dirty="0" smtClean="0"/>
                            <m:t>NN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95.15%</m:t>
                          </m:r>
                        </m:oMath>
                      </m:oMathPara>
                    </a14:m>
                    <a:endParaRPr lang="en-US" sz="200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B8B6F12-17C9-584B-7428-86FC0E4B22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2A2A4F1-27E3-83C7-F4E3-35526CCAF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014" y="2344774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958E780-04FB-E308-CC7F-FE2E4F8AFC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52787" y="2353777"/>
                <a:ext cx="0" cy="31383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2F0EF-2ED0-CC21-139E-D066D1883E8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8560" y="2300141"/>
                    <a:ext cx="98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+0.07%</m:t>
                          </m:r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2F0EF-2ED0-CC21-139E-D066D1883E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8560" y="2300141"/>
                    <a:ext cx="983169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02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ounded Rectangle 7">
                  <a:extLst>
                    <a:ext uri="{FF2B5EF4-FFF2-40B4-BE49-F238E27FC236}">
                      <a16:creationId xmlns:a16="http://schemas.microsoft.com/office/drawing/2014/main" id="{046D8BB8-2BF5-2D98-FA6F-F8EA221424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10962" y="1567772"/>
                  <a:ext cx="2889739" cy="794486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>
                      <a:solidFill>
                        <a:schemeClr val="tx1"/>
                      </a:solidFill>
                    </a:rPr>
                    <a:t>Test accuracy even increased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>
                      <a:solidFill>
                        <a:schemeClr val="tx1"/>
                      </a:solidFill>
                    </a:rPr>
                    <a:t>!</a:t>
                  </a:r>
                  <a:r>
                    <a:rPr lang="en-US" sz="2400"/>
                    <a:t> </a:t>
                  </a:r>
                  <a:endParaRPr lang="en-US" sz="480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16" name="Rounded Rectangle 7">
                  <a:extLst>
                    <a:ext uri="{FF2B5EF4-FFF2-40B4-BE49-F238E27FC236}">
                      <a16:creationId xmlns:a16="http://schemas.microsoft.com/office/drawing/2014/main" id="{046D8BB8-2BF5-2D98-FA6F-F8EA221424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0962" y="1567772"/>
                  <a:ext cx="2889739" cy="794486"/>
                </a:xfrm>
                <a:prstGeom prst="roundRect">
                  <a:avLst/>
                </a:prstGeom>
                <a:blipFill>
                  <a:blip r:embed="rId8"/>
                  <a:stretch>
                    <a:fillRect t="-6061" r="-866" b="-16667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1DF2D7-9236-25D2-6A03-775CF5014BC7}"/>
              </a:ext>
            </a:extLst>
          </p:cNvPr>
          <p:cNvGrpSpPr/>
          <p:nvPr/>
        </p:nvGrpSpPr>
        <p:grpSpPr>
          <a:xfrm>
            <a:off x="7829973" y="3594020"/>
            <a:ext cx="2282614" cy="400110"/>
            <a:chOff x="7829973" y="3390565"/>
            <a:chExt cx="2282614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6538B1F-F5AD-53DC-5A04-3510F5537115}"/>
                    </a:ext>
                  </a:extLst>
                </p:cNvPr>
                <p:cNvSpPr txBox="1"/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:95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08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200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6538B1F-F5AD-53DC-5A04-3510F5537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6467517-7E2C-D2F0-A68E-16C8CFC60C98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5400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 animBg="1"/>
      <p:bldP spid="20" grpId="0"/>
      <p:bldP spid="24" grpId="0"/>
      <p:bldP spid="24" grpId="1"/>
      <p:bldP spid="2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rgbClr val="00B050"/>
                    </a:solidFill>
                  </a:rPr>
                  <a:t>A</a:t>
                </a:r>
                <a:r>
                  <a:rPr lang="en-US" sz="2000">
                    <a:solidFill>
                      <a:srgbClr val="C00000"/>
                    </a:solidFill>
                  </a:rPr>
                  <a:t>P</a:t>
                </a:r>
                <a:r>
                  <a:rPr lang="en-US" sz="2000">
                    <a:solidFill>
                      <a:srgbClr val="0070C0"/>
                    </a:solidFill>
                  </a:rPr>
                  <a:t>R</a:t>
                </a:r>
                <a:r>
                  <a:rPr lang="en-US" sz="2000"/>
                  <a:t>NN accuracy</a:t>
                </a:r>
                <a:r>
                  <a:rPr lang="en-US" sz="2000" b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60.98%</m:t>
                    </m:r>
                  </m:oMath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0">
                    <a:solidFill>
                      <a:schemeClr val="tx1"/>
                    </a:solidFill>
                  </a:rPr>
                  <a:t>Original accuracy: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00.00%</m:t>
                    </m:r>
                  </m:oMath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Polytope MNIST Repair: Generalization</a:t>
            </a:r>
          </a:p>
        </p:txBody>
      </p: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211659" y="2907792"/>
            <a:ext cx="3300641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>
                <a:solidFill>
                  <a:srgbClr val="00B050"/>
                </a:solidFill>
              </a:rPr>
              <a:t>A</a:t>
            </a:r>
            <a:r>
              <a:rPr lang="en-US" sz="2800">
                <a:solidFill>
                  <a:srgbClr val="C00000"/>
                </a:solidFill>
              </a:rPr>
              <a:t>P</a:t>
            </a:r>
            <a:r>
              <a:rPr lang="en-US" sz="2800">
                <a:solidFill>
                  <a:srgbClr val="0070C0"/>
                </a:solidFill>
              </a:rPr>
              <a:t>R</a:t>
            </a:r>
            <a:r>
              <a:rPr lang="en-US" sz="2800"/>
              <a:t>NN </a:t>
            </a:r>
            <a:r>
              <a:rPr lang="en-US" sz="2800">
                <a:solidFill>
                  <a:srgbClr val="0070C0"/>
                </a:solidFill>
              </a:rPr>
              <a:t>Repaired</a:t>
            </a:r>
            <a:endParaRPr lang="en-US" sz="360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>
                <a:solidFill>
                  <a:schemeClr val="tx1"/>
                </a:solidFill>
              </a:rPr>
              <a:t>9x100 DNN</a:t>
            </a:r>
            <a:endParaRPr lang="en-US" sz="540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29584" y="2907792"/>
            <a:ext cx="3982716" cy="1043805"/>
            <a:chOff x="3529584" y="2907792"/>
            <a:chExt cx="3982716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211659" y="2907792"/>
              <a:ext cx="3300641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  <a:r>
                <a:rPr lang="en-US" sz="2800"/>
                <a:t> </a:t>
              </a:r>
              <a:r>
                <a:rPr lang="en-US" sz="2800">
                  <a:solidFill>
                    <a:schemeClr val="tx1"/>
                  </a:solidFill>
                </a:rPr>
                <a:t>Original</a:t>
              </a:r>
              <a:endParaRPr lang="en-US" sz="36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>
                  <a:solidFill>
                    <a:schemeClr val="tx1"/>
                  </a:solidFill>
                </a:rPr>
                <a:t>9x100 DNN</a:t>
              </a:r>
              <a:endParaRPr lang="en-US" sz="540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211659" y="2907792"/>
            <a:ext cx="3300641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>
                <a:solidFill>
                  <a:schemeClr val="bg1"/>
                </a:solidFill>
              </a:rPr>
              <a:t> </a:t>
            </a:r>
            <a:endParaRPr lang="en-US" sz="360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>
                <a:solidFill>
                  <a:schemeClr val="tx1"/>
                </a:solidFill>
              </a:rPr>
              <a:t>9x100 DNN</a:t>
            </a:r>
            <a:endParaRPr lang="en-US" sz="540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5B592B-1D51-D417-3D0A-7896952040B3}"/>
              </a:ext>
            </a:extLst>
          </p:cNvPr>
          <p:cNvGrpSpPr/>
          <p:nvPr/>
        </p:nvGrpSpPr>
        <p:grpSpPr>
          <a:xfrm>
            <a:off x="7430298" y="1593114"/>
            <a:ext cx="3581431" cy="2457115"/>
            <a:chOff x="7430298" y="1593114"/>
            <a:chExt cx="3581431" cy="24571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27B53E-9BEB-45AC-A404-E096A9D77F2E}"/>
                </a:ext>
              </a:extLst>
            </p:cNvPr>
            <p:cNvGrpSpPr/>
            <p:nvPr/>
          </p:nvGrpSpPr>
          <p:grpSpPr>
            <a:xfrm>
              <a:off x="7978987" y="2581444"/>
              <a:ext cx="3032742" cy="1468785"/>
              <a:chOff x="7978987" y="1937978"/>
              <a:chExt cx="3032742" cy="146878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B050"/>
                              </a:solidFill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dirty="0" smtClean="0"/>
                            <m:t>NN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60.98%</m:t>
                          </m:r>
                        </m:oMath>
                      </m:oMathPara>
                    </a14:m>
                    <a:endParaRPr lang="en-US" sz="200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014" y="2344774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52787" y="2353777"/>
                <a:ext cx="0" cy="10529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+60.98%</m:t>
                          </m:r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43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30298" y="1593114"/>
                  <a:ext cx="3444977" cy="794486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>
                      <a:solidFill>
                        <a:schemeClr val="tx1"/>
                      </a:solidFill>
                    </a:rPr>
                    <a:t>Generalization accuracy increased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98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>
                      <a:solidFill>
                        <a:schemeClr val="tx1"/>
                      </a:solidFill>
                    </a:rPr>
                    <a:t>!</a:t>
                  </a:r>
                  <a:r>
                    <a:rPr lang="en-US" sz="2400"/>
                    <a:t> </a:t>
                  </a:r>
                  <a:endParaRPr lang="en-US" sz="480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0298" y="1593114"/>
                  <a:ext cx="3444977" cy="794486"/>
                </a:xfrm>
                <a:prstGeom prst="roundRect">
                  <a:avLst/>
                </a:prstGeom>
                <a:blipFill>
                  <a:blip r:embed="rId7"/>
                  <a:stretch>
                    <a:fillRect l="-1460" t="-6061" r="-2920" b="-16667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4034031"/>
            <a:ext cx="2282614" cy="400110"/>
            <a:chOff x="7829973" y="3390565"/>
            <a:chExt cx="2282614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:00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200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851BC6A-5F8E-E4E3-3EF7-0B00DE271DFC}"/>
              </a:ext>
            </a:extLst>
          </p:cNvPr>
          <p:cNvGrpSpPr/>
          <p:nvPr/>
        </p:nvGrpSpPr>
        <p:grpSpPr>
          <a:xfrm>
            <a:off x="782235" y="2033671"/>
            <a:ext cx="2502408" cy="3032760"/>
            <a:chOff x="782235" y="2033671"/>
            <a:chExt cx="2502408" cy="30327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8FF75D-79B8-D00B-BD3B-107E6918D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8917" y="3339709"/>
              <a:ext cx="1547738" cy="1549625"/>
            </a:xfrm>
            <a:prstGeom prst="rect">
              <a:avLst/>
            </a:prstGeom>
          </p:spPr>
        </p:pic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66670C5C-3147-E9D3-1470-55D825008E71}"/>
                </a:ext>
              </a:extLst>
            </p:cNvPr>
            <p:cNvSpPr>
              <a:spLocks/>
            </p:cNvSpPr>
            <p:nvPr/>
          </p:nvSpPr>
          <p:spPr>
            <a:xfrm>
              <a:off x="782235" y="2033671"/>
              <a:ext cx="2502408" cy="3032760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r>
                <a:rPr lang="en-US" sz="2000">
                  <a:solidFill>
                    <a:schemeClr val="tx1"/>
                  </a:solidFill>
                </a:rPr>
                <a:t>MNIST-C Rotation Generalization Set</a:t>
              </a: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161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4" grpId="1"/>
      <p:bldP spid="28" grpId="0" animBg="1"/>
      <p:bldP spid="18" grpId="0" animBg="1"/>
      <p:bldP spid="2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255-86D8-194F-5410-FBA84462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Polytope ACAS Xu Global Property Repair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E4B33D-41C4-E943-ABFD-CC4E7ECBDAA1}"/>
              </a:ext>
            </a:extLst>
          </p:cNvPr>
          <p:cNvGrpSpPr/>
          <p:nvPr/>
        </p:nvGrpSpPr>
        <p:grpSpPr>
          <a:xfrm>
            <a:off x="2407920" y="2627944"/>
            <a:ext cx="7040880" cy="1905754"/>
            <a:chOff x="2407920" y="2627944"/>
            <a:chExt cx="7040880" cy="19057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ABD111A-D140-2A8B-291B-F565563908AA}"/>
                    </a:ext>
                  </a:extLst>
                </p:cNvPr>
                <p:cNvSpPr txBox="1"/>
                <p:nvPr/>
              </p:nvSpPr>
              <p:spPr>
                <a:xfrm>
                  <a:off x="2407920" y="2627944"/>
                  <a:ext cx="704088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Polytope Repair Specification</a:t>
                  </a:r>
                </a:p>
                <a:p>
                  <a:pPr algn="ctr"/>
                  <a:r>
                    <a:rPr lang="en-US" sz="2000" dirty="0"/>
                    <a:t>All applicable ACAS Xu properties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0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2000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a14:m>
                  <a:r>
                    <a:rPr lang="en-US" sz="2000" dirty="0"/>
                    <a:t>).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ABD111A-D140-2A8B-291B-F56556390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920" y="2627944"/>
                  <a:ext cx="7040880" cy="830997"/>
                </a:xfrm>
                <a:prstGeom prst="rect">
                  <a:avLst/>
                </a:prstGeom>
                <a:blipFill>
                  <a:blip r:embed="rId3"/>
                  <a:stretch>
                    <a:fillRect t="-7463" b="-119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8">
              <a:extLst>
                <a:ext uri="{FF2B5EF4-FFF2-40B4-BE49-F238E27FC236}">
                  <a16:creationId xmlns:a16="http://schemas.microsoft.com/office/drawing/2014/main" id="{B405902B-4904-4CF1-31C1-FBF63171E048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E39CC-9008-F13F-C691-8FFAF0058F69}"/>
              </a:ext>
            </a:extLst>
          </p:cNvPr>
          <p:cNvGrpSpPr/>
          <p:nvPr/>
        </p:nvGrpSpPr>
        <p:grpSpPr>
          <a:xfrm>
            <a:off x="7356746" y="4641697"/>
            <a:ext cx="3578280" cy="1043805"/>
            <a:chOff x="7356746" y="4641697"/>
            <a:chExt cx="3578280" cy="1043805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372D3118-D678-15C1-6EBE-B688635EE24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Rounded Rectangle 7">
                  <a:extLst>
                    <a:ext uri="{FF2B5EF4-FFF2-40B4-BE49-F238E27FC236}">
                      <a16:creationId xmlns:a16="http://schemas.microsoft.com/office/drawing/2014/main" id="{0CAE7CE6-E310-0A2E-2DC8-4C1F086D5E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82377" y="4641697"/>
                  <a:ext cx="2752649" cy="1043805"/>
                </a:xfrm>
                <a:prstGeom prst="roundRect">
                  <a:avLst/>
                </a:prstGeom>
                <a:noFill/>
                <a:ln w="444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9144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800" i="1">
                      <a:solidFill>
                        <a:srgbClr val="00B050"/>
                      </a:solidFill>
                    </a:rPr>
                    <a:t>Provably Safe </a:t>
                  </a:r>
                  <a:r>
                    <a:rPr lang="en-US" sz="3200">
                      <a:solidFill>
                        <a:schemeClr val="tx1"/>
                      </a:solidFill>
                    </a:rPr>
                    <a:t>ACAS Xu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2,9</m:t>
                          </m:r>
                        </m:sub>
                      </m:sSub>
                    </m:oMath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4" name="Rounded Rectangle 7">
                  <a:extLst>
                    <a:ext uri="{FF2B5EF4-FFF2-40B4-BE49-F238E27FC236}">
                      <a16:creationId xmlns:a16="http://schemas.microsoft.com/office/drawing/2014/main" id="{0CAE7CE6-E310-0A2E-2DC8-4C1F086D5E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2377" y="4641697"/>
                  <a:ext cx="2752649" cy="1043805"/>
                </a:xfrm>
                <a:prstGeom prst="roundRect">
                  <a:avLst/>
                </a:prstGeom>
                <a:blipFill>
                  <a:blip r:embed="rId4"/>
                  <a:stretch>
                    <a:fillRect b="-9195"/>
                  </a:stretch>
                </a:blipFill>
                <a:ln w="444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0436E4D-95A3-F810-890D-F0821FB94CFF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862BD6F8-DEBD-9D70-9F22-5FDBC221EE95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ounded Rectangle 7">
                  <a:extLst>
                    <a:ext uri="{FF2B5EF4-FFF2-40B4-BE49-F238E27FC236}">
                      <a16:creationId xmlns:a16="http://schemas.microsoft.com/office/drawing/2014/main" id="{261C4057-4D2C-8C43-216E-6F64403A5E0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35767" y="4658740"/>
                  <a:ext cx="2752649" cy="1043805"/>
                </a:xfrm>
                <a:prstGeom prst="roundRect">
                  <a:avLst/>
                </a:prstGeom>
                <a:noFill/>
                <a:ln w="444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9144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800">
                      <a:solidFill>
                        <a:srgbClr val="FF0000"/>
                      </a:solidFill>
                    </a:rPr>
                    <a:t>Buggy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3200">
                      <a:solidFill>
                        <a:schemeClr val="tx1"/>
                      </a:solidFill>
                    </a:rPr>
                    <a:t>ACAS Xu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2,9</m:t>
                          </m:r>
                        </m:sub>
                      </m:sSub>
                    </m:oMath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" name="Rounded Rectangle 7">
                  <a:extLst>
                    <a:ext uri="{FF2B5EF4-FFF2-40B4-BE49-F238E27FC236}">
                      <a16:creationId xmlns:a16="http://schemas.microsoft.com/office/drawing/2014/main" id="{261C4057-4D2C-8C43-216E-6F64403A5E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67" y="4658740"/>
                  <a:ext cx="2752649" cy="1043805"/>
                </a:xfrm>
                <a:prstGeom prst="roundRect">
                  <a:avLst/>
                </a:prstGeom>
                <a:blipFill>
                  <a:blip r:embed="rId5"/>
                  <a:stretch>
                    <a:fillRect t="-1163" b="-9302"/>
                  </a:stretch>
                </a:blipFill>
                <a:ln w="444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177DC2-622D-44A7-3C36-8009B11D9377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13K Parameters</a:t>
              </a:r>
              <a:endParaRPr lang="en-US" sz="160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A37D68D-A6EB-4C55-7502-59E058543DAF}"/>
              </a:ext>
            </a:extLst>
          </p:cNvPr>
          <p:cNvSpPr txBox="1"/>
          <p:nvPr/>
        </p:nvSpPr>
        <p:spPr>
          <a:xfrm>
            <a:off x="4314046" y="5702545"/>
            <a:ext cx="2901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102 seconds</a:t>
            </a:r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AA497-829F-22BC-B69E-91A790E45671}"/>
              </a:ext>
            </a:extLst>
          </p:cNvPr>
          <p:cNvSpPr txBox="1"/>
          <p:nvPr/>
        </p:nvSpPr>
        <p:spPr>
          <a:xfrm>
            <a:off x="2155898" y="6480096"/>
            <a:ext cx="1011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Katz, Guy, et al. "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Reluplex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An efficient SMT solver for verifying deep neural networks."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CAV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30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1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63535-F671-13EB-82FC-ED5B8048809C}"/>
              </a:ext>
            </a:extLst>
          </p:cNvPr>
          <p:cNvGraphicFramePr>
            <a:graphicFrameLocks noGrp="1"/>
          </p:cNvGraphicFramePr>
          <p:nvPr/>
        </p:nvGraphicFramePr>
        <p:xfrm>
          <a:off x="3710940" y="1451206"/>
          <a:ext cx="8199120" cy="5048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987767282"/>
                    </a:ext>
                  </a:extLst>
                </a:gridCol>
                <a:gridCol w="2887980">
                  <a:extLst>
                    <a:ext uri="{9D8B030D-6E8A-4147-A177-3AD203B41FA5}">
                      <a16:colId xmlns:a16="http://schemas.microsoft.com/office/drawing/2014/main" val="678923596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928684150"/>
                    </a:ext>
                  </a:extLst>
                </a:gridCol>
              </a:tblGrid>
              <a:tr h="541797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4131701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67848170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053870588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6272598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A09452-87B6-5D5B-22DD-A9115C71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20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Experimental Evaluation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BFEEF696-885E-EB24-968B-6EC30CDBC775}"/>
              </a:ext>
            </a:extLst>
          </p:cNvPr>
          <p:cNvSpPr>
            <a:spLocks/>
          </p:cNvSpPr>
          <p:nvPr/>
        </p:nvSpPr>
        <p:spPr>
          <a:xfrm>
            <a:off x="936079" y="2008020"/>
            <a:ext cx="26769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9620D-9BC7-AF68-4847-8051BD29A8E5}"/>
              </a:ext>
            </a:extLst>
          </p:cNvPr>
          <p:cNvSpPr txBox="1"/>
          <p:nvPr/>
        </p:nvSpPr>
        <p:spPr>
          <a:xfrm>
            <a:off x="4138978" y="2150624"/>
            <a:ext cx="7669160" cy="841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+mj-lt"/>
                <a:ea typeface="+mj-ea"/>
                <a:cs typeface="+mj-cs"/>
              </a:rPr>
              <a:t>Stephanie Nawas, </a:t>
            </a:r>
            <a:r>
              <a:rPr lang="en-US" dirty="0" err="1"/>
              <a:t>Zhe</a:t>
            </a:r>
            <a:r>
              <a:rPr lang="en-US" dirty="0"/>
              <a:t> Tao, </a:t>
            </a:r>
            <a:r>
              <a:rPr lang="en-US" dirty="0">
                <a:latin typeface="+mj-lt"/>
                <a:ea typeface="+mj-ea"/>
                <a:cs typeface="+mj-cs"/>
              </a:rPr>
              <a:t>and Aditya V. Thakur. 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“Provable Repair of Vision Transformers." 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SAIV 2024.</a:t>
            </a:r>
          </a:p>
        </p:txBody>
      </p:sp>
    </p:spTree>
    <p:extLst>
      <p:ext uri="{BB962C8B-B14F-4D97-AF65-F5344CB8AC3E}">
        <p14:creationId xmlns:p14="http://schemas.microsoft.com/office/powerpoint/2010/main" val="173834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255-86D8-194F-5410-FBA84462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ImageNet Repair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D111A-D140-2A8B-291B-F565563908AA}"/>
              </a:ext>
            </a:extLst>
          </p:cNvPr>
          <p:cNvSpPr txBox="1"/>
          <p:nvPr/>
        </p:nvSpPr>
        <p:spPr>
          <a:xfrm>
            <a:off x="2695823" y="1488312"/>
            <a:ext cx="680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Pointwise Repair Specification</a:t>
            </a:r>
          </a:p>
          <a:p>
            <a:pPr algn="ctr"/>
            <a:r>
              <a:rPr lang="en-US" sz="2000" dirty="0"/>
              <a:t>10,000 weather-corrupted rotated images from ImageNet-C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89EEF-6462-4B17-32B6-4E9528CE2411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862BD6F8-DEBD-9D70-9F22-5FDBC221EE95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7">
              <a:extLst>
                <a:ext uri="{FF2B5EF4-FFF2-40B4-BE49-F238E27FC236}">
                  <a16:creationId xmlns:a16="http://schemas.microsoft.com/office/drawing/2014/main" id="{261C4057-4D2C-8C43-216E-6F64403A5E01}"/>
                </a:ext>
              </a:extLst>
            </p:cNvPr>
            <p:cNvSpPr>
              <a:spLocks/>
            </p:cNvSpPr>
            <p:nvPr/>
          </p:nvSpPr>
          <p:spPr>
            <a:xfrm>
              <a:off x="860887" y="4658740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dirty="0" err="1">
                  <a:solidFill>
                    <a:schemeClr val="tx1"/>
                  </a:solidFill>
                </a:rPr>
                <a:t>ViT</a:t>
              </a:r>
              <a:r>
                <a:rPr lang="en-US" sz="3600" dirty="0">
                  <a:solidFill>
                    <a:schemeClr val="tx1"/>
                  </a:solidFill>
                </a:rPr>
                <a:t>-L/32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177DC2-622D-44A7-3C36-8009B11D9377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~300 Million Parameters</a:t>
              </a:r>
              <a:endParaRPr lang="en-US" sz="16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11971-9B52-13E0-655B-D90F2D68BDC7}"/>
              </a:ext>
            </a:extLst>
          </p:cNvPr>
          <p:cNvGrpSpPr/>
          <p:nvPr/>
        </p:nvGrpSpPr>
        <p:grpSpPr>
          <a:xfrm>
            <a:off x="4314046" y="4641697"/>
            <a:ext cx="6495859" cy="1460958"/>
            <a:chOff x="4314046" y="4641697"/>
            <a:chExt cx="6495859" cy="1460958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372D3118-D678-15C1-6EBE-B688635EE24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">
              <a:extLst>
                <a:ext uri="{FF2B5EF4-FFF2-40B4-BE49-F238E27FC236}">
                  <a16:creationId xmlns:a16="http://schemas.microsoft.com/office/drawing/2014/main" id="{0CAE7CE6-E310-0A2E-2DC8-4C1F086D5EE8}"/>
                </a:ext>
              </a:extLst>
            </p:cNvPr>
            <p:cNvSpPr>
              <a:spLocks/>
            </p:cNvSpPr>
            <p:nvPr/>
          </p:nvSpPr>
          <p:spPr>
            <a:xfrm>
              <a:off x="8307497" y="4641697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0070C0"/>
                  </a:solidFill>
                </a:rPr>
                <a:t>Repaired</a:t>
              </a:r>
              <a:endParaRPr lang="en-US" sz="3600" dirty="0">
                <a:solidFill>
                  <a:srgbClr val="0070C0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 dirty="0" err="1">
                  <a:solidFill>
                    <a:schemeClr val="tx1"/>
                  </a:solidFill>
                </a:rPr>
                <a:t>ViT</a:t>
              </a:r>
              <a:r>
                <a:rPr lang="en-US" sz="3600" dirty="0">
                  <a:solidFill>
                    <a:schemeClr val="tx1"/>
                  </a:solidFill>
                </a:rPr>
                <a:t>-L/32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37D68D-A6EB-4C55-7502-59E058543DAF}"/>
                </a:ext>
              </a:extLst>
            </p:cNvPr>
            <p:cNvSpPr txBox="1"/>
            <p:nvPr/>
          </p:nvSpPr>
          <p:spPr>
            <a:xfrm>
              <a:off x="4314046" y="5702545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3,095 seconds</a:t>
              </a:r>
              <a:endParaRPr lang="en-US" sz="16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2D96D38-7983-B5F2-8C88-B4671BF7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4952">
            <a:off x="3127343" y="2372625"/>
            <a:ext cx="1065923" cy="1069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6B210A-3C6B-485E-8B81-14A7E0DFF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9980">
            <a:off x="4624096" y="2372625"/>
            <a:ext cx="987271" cy="10698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BE0F71-D6AA-AFB9-958F-67C2EA865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9673">
            <a:off x="6029986" y="2372625"/>
            <a:ext cx="1070870" cy="1066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E34B01-21B8-F0C0-E1E9-C7D185586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77948">
            <a:off x="7519475" y="2375548"/>
            <a:ext cx="1067937" cy="10640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19531A-3773-F185-0030-23C4B92E040A}"/>
              </a:ext>
            </a:extLst>
          </p:cNvPr>
          <p:cNvSpPr txBox="1"/>
          <p:nvPr/>
        </p:nvSpPr>
        <p:spPr>
          <a:xfrm>
            <a:off x="3415557" y="3594842"/>
            <a:ext cx="4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773FF-B6D1-B1A2-C4AB-022E7699E366}"/>
              </a:ext>
            </a:extLst>
          </p:cNvPr>
          <p:cNvSpPr txBox="1"/>
          <p:nvPr/>
        </p:nvSpPr>
        <p:spPr>
          <a:xfrm>
            <a:off x="4550739" y="359274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brightness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7C06D-6C35-AEA9-9DFE-C1CBC3CDAF02}"/>
              </a:ext>
            </a:extLst>
          </p:cNvPr>
          <p:cNvSpPr txBox="1"/>
          <p:nvPr/>
        </p:nvSpPr>
        <p:spPr>
          <a:xfrm>
            <a:off x="6245301" y="3594842"/>
            <a:ext cx="64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11339-3972-5F48-2332-0E5B076CF6CA}"/>
              </a:ext>
            </a:extLst>
          </p:cNvPr>
          <p:cNvSpPr txBox="1"/>
          <p:nvPr/>
        </p:nvSpPr>
        <p:spPr>
          <a:xfrm>
            <a:off x="7696133" y="3592742"/>
            <a:ext cx="71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2094096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99D6381E-966A-426F-F8CC-1C29F15193A6}"/>
              </a:ext>
            </a:extLst>
          </p:cNvPr>
          <p:cNvSpPr>
            <a:spLocks/>
          </p:cNvSpPr>
          <p:nvPr/>
        </p:nvSpPr>
        <p:spPr>
          <a:xfrm>
            <a:off x="747331" y="1722120"/>
            <a:ext cx="5150549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Computer Vision</a:t>
            </a:r>
          </a:p>
        </p:txBody>
      </p:sp>
      <p:sp>
        <p:nvSpPr>
          <p:cNvPr id="5" name="Rounded Rectangle 13">
            <a:extLst>
              <a:ext uri="{FF2B5EF4-FFF2-40B4-BE49-F238E27FC236}">
                <a16:creationId xmlns:a16="http://schemas.microsoft.com/office/drawing/2014/main" id="{9AB339E7-3482-E3C6-117D-F0AD1DDB269C}"/>
              </a:ext>
            </a:extLst>
          </p:cNvPr>
          <p:cNvSpPr>
            <a:spLocks/>
          </p:cNvSpPr>
          <p:nvPr/>
        </p:nvSpPr>
        <p:spPr>
          <a:xfrm>
            <a:off x="6251344" y="1722120"/>
            <a:ext cx="5176366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Natural Language Processing</a:t>
            </a:r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96261612-73D9-16EB-766F-81CCA2AD1C06}"/>
              </a:ext>
            </a:extLst>
          </p:cNvPr>
          <p:cNvSpPr>
            <a:spLocks/>
          </p:cNvSpPr>
          <p:nvPr/>
        </p:nvSpPr>
        <p:spPr>
          <a:xfrm>
            <a:off x="754380" y="4320540"/>
            <a:ext cx="5144076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Scientific Computing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E675B7B3-31F5-035F-FD95-520927E67980}"/>
              </a:ext>
            </a:extLst>
          </p:cNvPr>
          <p:cNvSpPr>
            <a:spLocks/>
          </p:cNvSpPr>
          <p:nvPr/>
        </p:nvSpPr>
        <p:spPr>
          <a:xfrm>
            <a:off x="5992526" y="4320540"/>
            <a:ext cx="5694003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rgbClr val="0070C0"/>
                </a:solidFill>
              </a:rPr>
              <a:t>Safety-Critical Controllers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4602E-4D9B-B9E0-B72C-F97CA253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</a:t>
            </a:r>
            <a:r>
              <a:rPr lang="en-US" dirty="0">
                <a:solidFill>
                  <a:srgbClr val="00B050"/>
                </a:solidFill>
              </a:rPr>
              <a:t>Applications</a:t>
            </a:r>
            <a:endParaRPr lang="en-US" dirty="0"/>
          </a:p>
        </p:txBody>
      </p:sp>
      <p:pic>
        <p:nvPicPr>
          <p:cNvPr id="8" name="Picture 7" descr="A cat lying on a table&#10;&#10;Description automatically generated with low confidence">
            <a:extLst>
              <a:ext uri="{FF2B5EF4-FFF2-40B4-BE49-F238E27FC236}">
                <a16:creationId xmlns:a16="http://schemas.microsoft.com/office/drawing/2014/main" id="{70CD67C9-74DB-6939-5C09-59AD7AB1D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r="16600"/>
          <a:stretch/>
        </p:blipFill>
        <p:spPr>
          <a:xfrm>
            <a:off x="1496418" y="2454552"/>
            <a:ext cx="1242779" cy="1242779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B41A86-415E-30B5-3488-539A49578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82" y="5065367"/>
            <a:ext cx="1596258" cy="1165522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A3CD0-DBD4-5895-F67A-37D836C42A64}"/>
              </a:ext>
            </a:extLst>
          </p:cNvPr>
          <p:cNvSpPr txBox="1"/>
          <p:nvPr/>
        </p:nvSpPr>
        <p:spPr>
          <a:xfrm>
            <a:off x="6431613" y="2906664"/>
            <a:ext cx="224933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/>
              <a:t>“You'll probably love it.”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9BFEB3-BD81-2D3E-7DEE-623AE53119EC}"/>
              </a:ext>
            </a:extLst>
          </p:cNvPr>
          <p:cNvGrpSpPr/>
          <p:nvPr/>
        </p:nvGrpSpPr>
        <p:grpSpPr>
          <a:xfrm>
            <a:off x="3102606" y="2833625"/>
            <a:ext cx="1642824" cy="484632"/>
            <a:chOff x="3102606" y="2833625"/>
            <a:chExt cx="1642824" cy="4846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26678A-D59B-9BBF-8094-56F7B9DA5D76}"/>
                </a:ext>
              </a:extLst>
            </p:cNvPr>
            <p:cNvSpPr txBox="1"/>
            <p:nvPr/>
          </p:nvSpPr>
          <p:spPr>
            <a:xfrm>
              <a:off x="4034466" y="2875886"/>
              <a:ext cx="7109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/>
                <a:t>“cat”</a:t>
              </a:r>
            </a:p>
          </p:txBody>
        </p:sp>
        <p:sp>
          <p:nvSpPr>
            <p:cNvPr id="14" name="Right Arrow 12">
              <a:extLst>
                <a:ext uri="{FF2B5EF4-FFF2-40B4-BE49-F238E27FC236}">
                  <a16:creationId xmlns:a16="http://schemas.microsoft.com/office/drawing/2014/main" id="{B8083AFC-0A7E-2978-400D-A7E34E15DB7E}"/>
                </a:ext>
              </a:extLst>
            </p:cNvPr>
            <p:cNvSpPr/>
            <p:nvPr/>
          </p:nvSpPr>
          <p:spPr>
            <a:xfrm>
              <a:off x="3102606" y="2833625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DC148-25FC-ED31-B52A-4761AFE1466C}"/>
              </a:ext>
            </a:extLst>
          </p:cNvPr>
          <p:cNvGrpSpPr/>
          <p:nvPr/>
        </p:nvGrpSpPr>
        <p:grpSpPr>
          <a:xfrm>
            <a:off x="8680943" y="5405812"/>
            <a:ext cx="2114133" cy="484632"/>
            <a:chOff x="8680943" y="5405812"/>
            <a:chExt cx="2114133" cy="484632"/>
          </a:xfrm>
        </p:grpSpPr>
        <p:sp>
          <p:nvSpPr>
            <p:cNvPr id="18" name="Right Arrow 12">
              <a:extLst>
                <a:ext uri="{FF2B5EF4-FFF2-40B4-BE49-F238E27FC236}">
                  <a16:creationId xmlns:a16="http://schemas.microsoft.com/office/drawing/2014/main" id="{C7BF84AB-0B0A-11BD-A0BB-3DF0FFB69159}"/>
                </a:ext>
              </a:extLst>
            </p:cNvPr>
            <p:cNvSpPr/>
            <p:nvPr/>
          </p:nvSpPr>
          <p:spPr>
            <a:xfrm>
              <a:off x="8680943" y="5405812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40916D-CDDA-20E1-0629-47937B739F14}"/>
                </a:ext>
              </a:extLst>
            </p:cNvPr>
            <p:cNvSpPr txBox="1"/>
            <p:nvPr/>
          </p:nvSpPr>
          <p:spPr>
            <a:xfrm>
              <a:off x="9532936" y="5448073"/>
              <a:ext cx="1262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“turn left”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F5B4B6-FB59-16D5-EBB6-83FA2EF59436}"/>
                  </a:ext>
                </a:extLst>
              </p:cNvPr>
              <p:cNvSpPr txBox="1"/>
              <p:nvPr/>
            </p:nvSpPr>
            <p:spPr>
              <a:xfrm>
                <a:off x="1433171" y="6069660"/>
                <a:ext cx="15210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F5B4B6-FB59-16D5-EBB6-83FA2EF59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71" y="6069660"/>
                <a:ext cx="152100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D2AE8B8A-3CEE-E7AC-40F6-45D81A0CC8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61"/>
          <a:stretch/>
        </p:blipFill>
        <p:spPr>
          <a:xfrm>
            <a:off x="1629717" y="4996843"/>
            <a:ext cx="1197688" cy="10421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2FB0C2-F6F3-D475-4EF5-A6453FB36D0D}"/>
              </a:ext>
            </a:extLst>
          </p:cNvPr>
          <p:cNvGrpSpPr/>
          <p:nvPr/>
        </p:nvGrpSpPr>
        <p:grpSpPr>
          <a:xfrm>
            <a:off x="3102606" y="4998470"/>
            <a:ext cx="2617637" cy="1350444"/>
            <a:chOff x="3102606" y="4998470"/>
            <a:chExt cx="2617637" cy="1350444"/>
          </a:xfrm>
        </p:grpSpPr>
        <p:sp>
          <p:nvSpPr>
            <p:cNvPr id="24" name="Right Arrow 12">
              <a:extLst>
                <a:ext uri="{FF2B5EF4-FFF2-40B4-BE49-F238E27FC236}">
                  <a16:creationId xmlns:a16="http://schemas.microsoft.com/office/drawing/2014/main" id="{B565045E-DE63-45C3-DEF7-4133FEAC6E8A}"/>
                </a:ext>
              </a:extLst>
            </p:cNvPr>
            <p:cNvSpPr/>
            <p:nvPr/>
          </p:nvSpPr>
          <p:spPr>
            <a:xfrm>
              <a:off x="3102606" y="5405812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79B2462-CDA9-0143-C44B-5566F0A9D41D}"/>
                    </a:ext>
                  </a:extLst>
                </p:cNvPr>
                <p:cNvSpPr txBox="1"/>
                <p:nvPr/>
              </p:nvSpPr>
              <p:spPr>
                <a:xfrm>
                  <a:off x="3453353" y="6041137"/>
                  <a:ext cx="22668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79B2462-CDA9-0143-C44B-5566F0A9D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3353" y="6041137"/>
                  <a:ext cx="226689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DE721D5-C7BD-3BCF-AD63-995F5F4EE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746"/>
            <a:stretch/>
          </p:blipFill>
          <p:spPr>
            <a:xfrm>
              <a:off x="4043807" y="4998470"/>
              <a:ext cx="1204771" cy="106256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8ED3959-E2FA-98DA-3D01-7D5003E1AC0C}"/>
              </a:ext>
            </a:extLst>
          </p:cNvPr>
          <p:cNvGrpSpPr/>
          <p:nvPr/>
        </p:nvGrpSpPr>
        <p:grpSpPr>
          <a:xfrm>
            <a:off x="8680943" y="2833625"/>
            <a:ext cx="1853292" cy="484632"/>
            <a:chOff x="8680943" y="2833625"/>
            <a:chExt cx="1853292" cy="484632"/>
          </a:xfrm>
        </p:grpSpPr>
        <p:sp>
          <p:nvSpPr>
            <p:cNvPr id="15" name="Right Arrow 12">
              <a:extLst>
                <a:ext uri="{FF2B5EF4-FFF2-40B4-BE49-F238E27FC236}">
                  <a16:creationId xmlns:a16="http://schemas.microsoft.com/office/drawing/2014/main" id="{7E48FEAC-05F9-F040-F6BE-F938F69D68FD}"/>
                </a:ext>
              </a:extLst>
            </p:cNvPr>
            <p:cNvSpPr/>
            <p:nvPr/>
          </p:nvSpPr>
          <p:spPr>
            <a:xfrm>
              <a:off x="8680943" y="2833625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E020A8-E0DF-AA92-8C71-2A9F2C83E051}"/>
                </a:ext>
              </a:extLst>
            </p:cNvPr>
            <p:cNvSpPr txBox="1"/>
            <p:nvPr/>
          </p:nvSpPr>
          <p:spPr>
            <a:xfrm>
              <a:off x="9532935" y="2875886"/>
              <a:ext cx="10013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positive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836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Pointwise ImageNet Repair: Test Accuracy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245929-A9DC-C45B-0588-E96DE43413E9}"/>
              </a:ext>
            </a:extLst>
          </p:cNvPr>
          <p:cNvGrpSpPr/>
          <p:nvPr/>
        </p:nvGrpSpPr>
        <p:grpSpPr>
          <a:xfrm>
            <a:off x="782235" y="2033671"/>
            <a:ext cx="2502408" cy="3032760"/>
            <a:chOff x="782235" y="2033671"/>
            <a:chExt cx="2502408" cy="3032760"/>
          </a:xfrm>
        </p:grpSpPr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8834B826-13CF-C474-8162-207437365446}"/>
                </a:ext>
              </a:extLst>
            </p:cNvPr>
            <p:cNvSpPr>
              <a:spLocks/>
            </p:cNvSpPr>
            <p:nvPr/>
          </p:nvSpPr>
          <p:spPr>
            <a:xfrm>
              <a:off x="782235" y="2033671"/>
              <a:ext cx="2502408" cy="3032760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ImageNet</a:t>
              </a: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Test Set</a:t>
              </a: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pic>
          <p:nvPicPr>
            <p:cNvPr id="7" name="Picture 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D0C34B4-B67D-E2E6-EAD9-5034F338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570" y="3337673"/>
              <a:ext cx="1547738" cy="150749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 err="1">
                <a:solidFill>
                  <a:srgbClr val="C00000"/>
                </a:solidFill>
              </a:rPr>
              <a:t>P</a:t>
            </a:r>
            <a:r>
              <a:rPr lang="en-US" sz="2800" dirty="0" err="1">
                <a:solidFill>
                  <a:srgbClr val="0070C0"/>
                </a:solidFill>
              </a:rPr>
              <a:t>R</a:t>
            </a:r>
            <a:r>
              <a:rPr lang="en-US" sz="2800" dirty="0" err="1">
                <a:solidFill>
                  <a:schemeClr val="tx1"/>
                </a:solidFill>
              </a:rPr>
              <a:t>oViT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Repaired</a:t>
            </a:r>
            <a:endParaRPr lang="en-US" sz="3600" dirty="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 err="1">
                <a:solidFill>
                  <a:schemeClr val="tx1"/>
                </a:solidFill>
              </a:rPr>
              <a:t>ViT</a:t>
            </a:r>
            <a:r>
              <a:rPr lang="en-US" sz="4400" dirty="0">
                <a:solidFill>
                  <a:schemeClr val="tx1"/>
                </a:solidFill>
              </a:rPr>
              <a:t>-L/32</a:t>
            </a:r>
            <a:endParaRPr lang="en-US" sz="5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PRoViT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6.95%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4196512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Original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76.97%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512" y="4048140"/>
                <a:ext cx="3317997" cy="400110"/>
              </a:xfrm>
              <a:prstGeom prst="rect">
                <a:avLst/>
              </a:prstGeom>
              <a:blipFill>
                <a:blip r:embed="rId5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30540" y="2907097"/>
            <a:ext cx="3832687" cy="1043805"/>
            <a:chOff x="3529584" y="2907792"/>
            <a:chExt cx="3832687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361688" y="2907792"/>
              <a:ext cx="3000583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  <a:r>
                <a:rPr lang="en-US" sz="2800" dirty="0"/>
                <a:t> </a:t>
              </a:r>
              <a:r>
                <a:rPr lang="en-US" sz="2800" dirty="0">
                  <a:solidFill>
                    <a:schemeClr val="tx1"/>
                  </a:solidFill>
                </a:rPr>
                <a:t>Original</a:t>
              </a:r>
              <a:endParaRPr lang="en-US" sz="3600" dirty="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 dirty="0" err="1">
                  <a:solidFill>
                    <a:schemeClr val="tx1"/>
                  </a:solidFill>
                </a:rPr>
                <a:t>ViT</a:t>
              </a:r>
              <a:r>
                <a:rPr lang="en-US" sz="4400" dirty="0">
                  <a:solidFill>
                    <a:schemeClr val="tx1"/>
                  </a:solidFill>
                </a:rPr>
                <a:t>-L/32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362086" y="2907097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 err="1">
                <a:solidFill>
                  <a:schemeClr val="tx1"/>
                </a:solidFill>
              </a:rPr>
              <a:t>ViT</a:t>
            </a:r>
            <a:r>
              <a:rPr lang="en-US" sz="4400" dirty="0">
                <a:solidFill>
                  <a:schemeClr val="tx1"/>
                </a:solidFill>
              </a:rPr>
              <a:t>-L/32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89EB30-61A3-1ECF-D639-CEA9A6609150}"/>
              </a:ext>
            </a:extLst>
          </p:cNvPr>
          <p:cNvGrpSpPr/>
          <p:nvPr/>
        </p:nvGrpSpPr>
        <p:grpSpPr>
          <a:xfrm>
            <a:off x="7514509" y="3391605"/>
            <a:ext cx="3895256" cy="2084855"/>
            <a:chOff x="7493788" y="3386688"/>
            <a:chExt cx="3481706" cy="171360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275C2F-CEF3-0C0B-A80A-1A9A608221CD}"/>
                </a:ext>
              </a:extLst>
            </p:cNvPr>
            <p:cNvGrpSpPr/>
            <p:nvPr/>
          </p:nvGrpSpPr>
          <p:grpSpPr>
            <a:xfrm>
              <a:off x="7872883" y="3386688"/>
              <a:ext cx="2133600" cy="596023"/>
              <a:chOff x="7872883" y="3386688"/>
              <a:chExt cx="2133600" cy="59602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872883" y="3735633"/>
                    <a:ext cx="2133600" cy="2470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b="0" i="0" dirty="0" smtClean="0"/>
                            <m:t>oViT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76.95%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2883" y="3735633"/>
                    <a:ext cx="2133600" cy="24707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0779" y="3698168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0526" y="3386688"/>
                <a:ext cx="0" cy="29333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/>
                <p:nvPr/>
              </p:nvSpPr>
              <p:spPr>
                <a:xfrm>
                  <a:off x="9992325" y="3409815"/>
                  <a:ext cx="983169" cy="247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−0.02%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325" y="3409815"/>
                  <a:ext cx="983169" cy="247078"/>
                </a:xfrm>
                <a:prstGeom prst="rect">
                  <a:avLst/>
                </a:prstGeom>
                <a:blipFill>
                  <a:blip r:embed="rId7"/>
                  <a:stretch>
                    <a:fillRect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Test accuracy decreased by only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.02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 dirty="0"/>
                    <a:t>! </a:t>
                  </a:r>
                  <a:endParaRPr lang="en-US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blipFill>
                  <a:blip r:embed="rId8"/>
                  <a:stretch>
                    <a:fillRect b="-4938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2975275"/>
            <a:ext cx="2282614" cy="431488"/>
            <a:chOff x="7829973" y="2975275"/>
            <a:chExt cx="2282614" cy="4314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1646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 animBg="1"/>
      <p:bldP spid="20" grpId="0"/>
      <p:bldP spid="24" grpId="0"/>
      <p:bldP spid="24" grpId="1"/>
      <p:bldP spid="2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C00000"/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70C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2000" dirty="0" smtClean="0"/>
                      <m:t>oViT</m:t>
                    </m:r>
                  </m:oMath>
                </a14:m>
                <a:r>
                  <a:rPr lang="en-US" sz="2000" dirty="0"/>
                  <a:t> accuracy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4.61%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3926968" y="4048139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Original accuracy: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.00%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68" y="4048139"/>
                <a:ext cx="3775804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Pointwise ImageNet Repair: Generalization</a:t>
            </a:r>
          </a:p>
        </p:txBody>
      </p: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 err="1">
                <a:solidFill>
                  <a:srgbClr val="C00000"/>
                </a:solidFill>
              </a:rPr>
              <a:t>P</a:t>
            </a:r>
            <a:r>
              <a:rPr lang="en-US" sz="2800" dirty="0" err="1">
                <a:solidFill>
                  <a:srgbClr val="0070C0"/>
                </a:solidFill>
              </a:rPr>
              <a:t>R</a:t>
            </a:r>
            <a:r>
              <a:rPr lang="en-US" sz="2800" dirty="0" err="1"/>
              <a:t>oViT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Repaired</a:t>
            </a:r>
            <a:endParaRPr lang="en-US" sz="3600" dirty="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 err="1">
                <a:solidFill>
                  <a:schemeClr val="tx1"/>
                </a:solidFill>
              </a:rPr>
              <a:t>ViT</a:t>
            </a:r>
            <a:r>
              <a:rPr lang="en-US" sz="4400" dirty="0">
                <a:solidFill>
                  <a:schemeClr val="tx1"/>
                </a:solidFill>
              </a:rPr>
              <a:t>-L/32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49070" y="2907792"/>
            <a:ext cx="3813201" cy="1043805"/>
            <a:chOff x="3529584" y="2905061"/>
            <a:chExt cx="3813201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342202" y="2905061"/>
              <a:ext cx="3000583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  <a:r>
                <a:rPr lang="en-US" sz="2800" dirty="0"/>
                <a:t> </a:t>
              </a:r>
              <a:r>
                <a:rPr lang="en-US" sz="2800" dirty="0">
                  <a:solidFill>
                    <a:schemeClr val="tx1"/>
                  </a:solidFill>
                </a:rPr>
                <a:t>Original</a:t>
              </a:r>
              <a:endParaRPr lang="en-US" sz="3600" dirty="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 dirty="0" err="1">
                  <a:solidFill>
                    <a:schemeClr val="tx1"/>
                  </a:solidFill>
                </a:rPr>
                <a:t>ViT</a:t>
              </a:r>
              <a:r>
                <a:rPr lang="en-US" sz="4400" dirty="0">
                  <a:solidFill>
                    <a:schemeClr val="tx1"/>
                  </a:solidFill>
                </a:rPr>
                <a:t>-L/32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366093" y="2914400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 err="1">
                <a:solidFill>
                  <a:schemeClr val="tx1"/>
                </a:solidFill>
              </a:rPr>
              <a:t>ViT</a:t>
            </a:r>
            <a:r>
              <a:rPr lang="en-US" sz="4400" dirty="0">
                <a:solidFill>
                  <a:schemeClr val="tx1"/>
                </a:solidFill>
              </a:rPr>
              <a:t>-L/32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5B592B-1D51-D417-3D0A-7896952040B3}"/>
              </a:ext>
            </a:extLst>
          </p:cNvPr>
          <p:cNvGrpSpPr/>
          <p:nvPr/>
        </p:nvGrpSpPr>
        <p:grpSpPr>
          <a:xfrm>
            <a:off x="7377229" y="1593114"/>
            <a:ext cx="3634500" cy="2457115"/>
            <a:chOff x="7377229" y="1593114"/>
            <a:chExt cx="3634500" cy="24571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27B53E-9BEB-45AC-A404-E096A9D77F2E}"/>
                </a:ext>
              </a:extLst>
            </p:cNvPr>
            <p:cNvGrpSpPr/>
            <p:nvPr/>
          </p:nvGrpSpPr>
          <p:grpSpPr>
            <a:xfrm>
              <a:off x="7978987" y="2581444"/>
              <a:ext cx="3032742" cy="1468785"/>
              <a:chOff x="7978987" y="1937978"/>
              <a:chExt cx="3032742" cy="146878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dirty="0" smtClean="0"/>
                            <m:t>oViT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34.61%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014" y="2344774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52787" y="2353777"/>
                <a:ext cx="0" cy="10529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+18.61%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43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377229" y="1593114"/>
                  <a:ext cx="3551116" cy="794486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Generalization accuracy increased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 dirty="0"/>
                    <a:t> </a:t>
                  </a:r>
                  <a:endParaRPr lang="en-US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7229" y="1593114"/>
                  <a:ext cx="3551116" cy="794486"/>
                </a:xfrm>
                <a:prstGeom prst="roundRect">
                  <a:avLst/>
                </a:prstGeom>
                <a:blipFill>
                  <a:blip r:embed="rId7"/>
                  <a:stretch>
                    <a:fillRect t="-6061" r="-1056" b="-16667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4034031"/>
            <a:ext cx="2282614" cy="400110"/>
            <a:chOff x="7829973" y="3390565"/>
            <a:chExt cx="2282614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:16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F7AAAB2A-055D-A550-F77E-1E33C1DA10AD}"/>
              </a:ext>
            </a:extLst>
          </p:cNvPr>
          <p:cNvSpPr>
            <a:spLocks/>
          </p:cNvSpPr>
          <p:nvPr/>
        </p:nvSpPr>
        <p:spPr>
          <a:xfrm>
            <a:off x="657115" y="2033671"/>
            <a:ext cx="2752649" cy="303276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ImageNet-C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Generalization Set</a:t>
            </a: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372FDA-E29F-FC41-032F-679BF708E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77731">
            <a:off x="1250816" y="3263268"/>
            <a:ext cx="1552619" cy="15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07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4" grpId="1"/>
      <p:bldP spid="28" grpId="0" animBg="1"/>
      <p:bldP spid="18" grpId="0" animBg="1"/>
      <p:bldP spid="2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255-86D8-194F-5410-FBA84462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ImageNet Repair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D111A-D140-2A8B-291B-F565563908AA}"/>
              </a:ext>
            </a:extLst>
          </p:cNvPr>
          <p:cNvSpPr txBox="1"/>
          <p:nvPr/>
        </p:nvSpPr>
        <p:spPr>
          <a:xfrm>
            <a:off x="2695823" y="1488312"/>
            <a:ext cx="680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Pointwise Repair Specification</a:t>
            </a:r>
          </a:p>
          <a:p>
            <a:pPr algn="ctr"/>
            <a:r>
              <a:rPr lang="en-US" sz="2000" dirty="0"/>
              <a:t>10,000 weather-corrupted rotated images from ImageNet-C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89EEF-6462-4B17-32B6-4E9528CE2411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862BD6F8-DEBD-9D70-9F22-5FDBC221EE95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7">
              <a:extLst>
                <a:ext uri="{FF2B5EF4-FFF2-40B4-BE49-F238E27FC236}">
                  <a16:creationId xmlns:a16="http://schemas.microsoft.com/office/drawing/2014/main" id="{261C4057-4D2C-8C43-216E-6F64403A5E01}"/>
                </a:ext>
              </a:extLst>
            </p:cNvPr>
            <p:cNvSpPr>
              <a:spLocks/>
            </p:cNvSpPr>
            <p:nvPr/>
          </p:nvSpPr>
          <p:spPr>
            <a:xfrm>
              <a:off x="860887" y="4658740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dirty="0" err="1">
                  <a:solidFill>
                    <a:schemeClr val="tx1"/>
                  </a:solidFill>
                </a:rPr>
                <a:t>DeiT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177DC2-622D-44A7-3C36-8009B11D9377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~86 Million Parameters</a:t>
              </a:r>
              <a:endParaRPr lang="en-US" sz="16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11971-9B52-13E0-655B-D90F2D68BDC7}"/>
              </a:ext>
            </a:extLst>
          </p:cNvPr>
          <p:cNvGrpSpPr/>
          <p:nvPr/>
        </p:nvGrpSpPr>
        <p:grpSpPr>
          <a:xfrm>
            <a:off x="4314046" y="4641697"/>
            <a:ext cx="6495859" cy="1460958"/>
            <a:chOff x="4314046" y="4641697"/>
            <a:chExt cx="6495859" cy="1460958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372D3118-D678-15C1-6EBE-B688635EE24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">
              <a:extLst>
                <a:ext uri="{FF2B5EF4-FFF2-40B4-BE49-F238E27FC236}">
                  <a16:creationId xmlns:a16="http://schemas.microsoft.com/office/drawing/2014/main" id="{0CAE7CE6-E310-0A2E-2DC8-4C1F086D5EE8}"/>
                </a:ext>
              </a:extLst>
            </p:cNvPr>
            <p:cNvSpPr>
              <a:spLocks/>
            </p:cNvSpPr>
            <p:nvPr/>
          </p:nvSpPr>
          <p:spPr>
            <a:xfrm>
              <a:off x="8307497" y="4641697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0070C0"/>
                  </a:solidFill>
                </a:rPr>
                <a:t>Repaired</a:t>
              </a:r>
              <a:endParaRPr lang="en-US" sz="3600" dirty="0">
                <a:solidFill>
                  <a:srgbClr val="0070C0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 dirty="0" err="1">
                  <a:solidFill>
                    <a:schemeClr val="tx1"/>
                  </a:solidFill>
                </a:rPr>
                <a:t>DeiT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37D68D-A6EB-4C55-7502-59E058543DAF}"/>
                </a:ext>
              </a:extLst>
            </p:cNvPr>
            <p:cNvSpPr txBox="1"/>
            <p:nvPr/>
          </p:nvSpPr>
          <p:spPr>
            <a:xfrm>
              <a:off x="4314046" y="5702545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2,576 seconds</a:t>
              </a:r>
              <a:endParaRPr lang="en-US" sz="16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2D96D38-7983-B5F2-8C88-B4671BF7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4952">
            <a:off x="3127343" y="2372625"/>
            <a:ext cx="1065923" cy="1069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6B210A-3C6B-485E-8B81-14A7E0DFF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9980">
            <a:off x="4624096" y="2372625"/>
            <a:ext cx="987271" cy="10698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BE0F71-D6AA-AFB9-958F-67C2EA865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9673">
            <a:off x="6029986" y="2372625"/>
            <a:ext cx="1070870" cy="1066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E34B01-21B8-F0C0-E1E9-C7D185586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77948">
            <a:off x="7519475" y="2375548"/>
            <a:ext cx="1067937" cy="10640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19531A-3773-F185-0030-23C4B92E040A}"/>
              </a:ext>
            </a:extLst>
          </p:cNvPr>
          <p:cNvSpPr txBox="1"/>
          <p:nvPr/>
        </p:nvSpPr>
        <p:spPr>
          <a:xfrm>
            <a:off x="3415557" y="3594842"/>
            <a:ext cx="4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773FF-B6D1-B1A2-C4AB-022E7699E366}"/>
              </a:ext>
            </a:extLst>
          </p:cNvPr>
          <p:cNvSpPr txBox="1"/>
          <p:nvPr/>
        </p:nvSpPr>
        <p:spPr>
          <a:xfrm>
            <a:off x="4550739" y="359274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brightness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7C06D-6C35-AEA9-9DFE-C1CBC3CDAF02}"/>
              </a:ext>
            </a:extLst>
          </p:cNvPr>
          <p:cNvSpPr txBox="1"/>
          <p:nvPr/>
        </p:nvSpPr>
        <p:spPr>
          <a:xfrm>
            <a:off x="6245301" y="3594842"/>
            <a:ext cx="64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11339-3972-5F48-2332-0E5B076CF6CA}"/>
              </a:ext>
            </a:extLst>
          </p:cNvPr>
          <p:cNvSpPr txBox="1"/>
          <p:nvPr/>
        </p:nvSpPr>
        <p:spPr>
          <a:xfrm>
            <a:off x="7696133" y="3592742"/>
            <a:ext cx="71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418038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Pointwise ImageNet Repair: Test Accuracy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245929-A9DC-C45B-0588-E96DE43413E9}"/>
              </a:ext>
            </a:extLst>
          </p:cNvPr>
          <p:cNvGrpSpPr/>
          <p:nvPr/>
        </p:nvGrpSpPr>
        <p:grpSpPr>
          <a:xfrm>
            <a:off x="782235" y="2033671"/>
            <a:ext cx="2502408" cy="3032760"/>
            <a:chOff x="782235" y="2033671"/>
            <a:chExt cx="2502408" cy="3032760"/>
          </a:xfrm>
        </p:grpSpPr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8834B826-13CF-C474-8162-207437365446}"/>
                </a:ext>
              </a:extLst>
            </p:cNvPr>
            <p:cNvSpPr>
              <a:spLocks/>
            </p:cNvSpPr>
            <p:nvPr/>
          </p:nvSpPr>
          <p:spPr>
            <a:xfrm>
              <a:off x="782235" y="2033671"/>
              <a:ext cx="2502408" cy="3032760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ImageNet</a:t>
              </a: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Test Set</a:t>
              </a: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pic>
          <p:nvPicPr>
            <p:cNvPr id="7" name="Picture 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D0C34B4-B67D-E2E6-EAD9-5034F338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570" y="3337673"/>
              <a:ext cx="1547738" cy="150749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 err="1">
                <a:solidFill>
                  <a:srgbClr val="C00000"/>
                </a:solidFill>
              </a:rPr>
              <a:t>P</a:t>
            </a:r>
            <a:r>
              <a:rPr lang="en-US" sz="2800" dirty="0" err="1">
                <a:solidFill>
                  <a:srgbClr val="0070C0"/>
                </a:solidFill>
              </a:rPr>
              <a:t>R</a:t>
            </a:r>
            <a:r>
              <a:rPr lang="en-US" sz="2800" dirty="0" err="1">
                <a:solidFill>
                  <a:schemeClr val="tx1"/>
                </a:solidFill>
              </a:rPr>
              <a:t>oViT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Repaired</a:t>
            </a:r>
            <a:endParaRPr lang="en-US" sz="3600" dirty="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 err="1">
                <a:solidFill>
                  <a:schemeClr val="tx1"/>
                </a:solidFill>
              </a:rPr>
              <a:t>DeiT</a:t>
            </a:r>
            <a:endParaRPr lang="en-US" sz="4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PRoViT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.69%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4202980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Original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.74%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80" y="4048140"/>
                <a:ext cx="3317997" cy="400110"/>
              </a:xfrm>
              <a:prstGeom prst="rect">
                <a:avLst/>
              </a:prstGeom>
              <a:blipFill>
                <a:blip r:embed="rId5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29584" y="2905756"/>
            <a:ext cx="3832687" cy="1043805"/>
            <a:chOff x="3529584" y="2907792"/>
            <a:chExt cx="3832687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361688" y="2907792"/>
              <a:ext cx="3000583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  <a:r>
                <a:rPr lang="en-US" sz="2800" dirty="0"/>
                <a:t> </a:t>
              </a:r>
              <a:r>
                <a:rPr lang="en-US" sz="2800" dirty="0">
                  <a:solidFill>
                    <a:schemeClr val="tx1"/>
                  </a:solidFill>
                </a:rPr>
                <a:t>Original</a:t>
              </a:r>
              <a:endParaRPr lang="en-US" sz="3600" dirty="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 dirty="0" err="1">
                  <a:solidFill>
                    <a:schemeClr val="tx1"/>
                  </a:solidFill>
                </a:rPr>
                <a:t>DeiT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354862" y="2905756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 err="1">
                <a:solidFill>
                  <a:schemeClr val="tx1"/>
                </a:solidFill>
              </a:rPr>
              <a:t>DeiT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89EB30-61A3-1ECF-D639-CEA9A6609150}"/>
              </a:ext>
            </a:extLst>
          </p:cNvPr>
          <p:cNvGrpSpPr/>
          <p:nvPr/>
        </p:nvGrpSpPr>
        <p:grpSpPr>
          <a:xfrm>
            <a:off x="7514508" y="3391605"/>
            <a:ext cx="3756465" cy="2124611"/>
            <a:chOff x="7493788" y="3386688"/>
            <a:chExt cx="3481706" cy="171360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275C2F-CEF3-0C0B-A80A-1A9A608221CD}"/>
                </a:ext>
              </a:extLst>
            </p:cNvPr>
            <p:cNvGrpSpPr/>
            <p:nvPr/>
          </p:nvGrpSpPr>
          <p:grpSpPr>
            <a:xfrm>
              <a:off x="7819166" y="3386688"/>
              <a:ext cx="2133600" cy="678881"/>
              <a:chOff x="7819166" y="3386688"/>
              <a:chExt cx="2133600" cy="67888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819166" y="3732632"/>
                    <a:ext cx="2133600" cy="3329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b="0" i="0" dirty="0" smtClean="0"/>
                            <m:t>oViT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81.69%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9166" y="3732632"/>
                    <a:ext cx="2133600" cy="3329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0521" y="3680021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0526" y="3386688"/>
                <a:ext cx="0" cy="29333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/>
                <p:nvPr/>
              </p:nvSpPr>
              <p:spPr>
                <a:xfrm>
                  <a:off x="9992325" y="3409815"/>
                  <a:ext cx="983169" cy="332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−0.05%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325" y="3409815"/>
                  <a:ext cx="983169" cy="332936"/>
                </a:xfrm>
                <a:prstGeom prst="rect">
                  <a:avLst/>
                </a:prstGeom>
                <a:blipFill>
                  <a:blip r:embed="rId7"/>
                  <a:stretch>
                    <a:fillRect r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Test accuracy decreased by only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.05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 dirty="0"/>
                    <a:t>! </a:t>
                  </a:r>
                  <a:endParaRPr lang="en-US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blipFill>
                  <a:blip r:embed="rId8"/>
                  <a:stretch>
                    <a:fillRect l="-350" r="-1399" b="-3659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2975275"/>
            <a:ext cx="2282614" cy="431488"/>
            <a:chOff x="7829973" y="2975275"/>
            <a:chExt cx="2282614" cy="4314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:81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74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638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 animBg="1"/>
      <p:bldP spid="20" grpId="0"/>
      <p:bldP spid="24" grpId="0"/>
      <p:bldP spid="24" grpId="1"/>
      <p:bldP spid="2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C00000"/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70C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2000" dirty="0" smtClean="0"/>
                      <m:t>oViT</m:t>
                    </m:r>
                  </m:oMath>
                </a14:m>
                <a:r>
                  <a:rPr lang="en-US" sz="2000" dirty="0"/>
                  <a:t> accuracy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3.86%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3926968" y="4041532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Original accuracy: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.45%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68" y="4041532"/>
                <a:ext cx="3775804" cy="400110"/>
              </a:xfrm>
              <a:prstGeom prst="rect">
                <a:avLst/>
              </a:prstGeom>
              <a:blipFill>
                <a:blip r:embed="rId4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Pointwise ImageNet Repair: Generalization</a:t>
            </a:r>
          </a:p>
        </p:txBody>
      </p: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 err="1">
                <a:solidFill>
                  <a:srgbClr val="C00000"/>
                </a:solidFill>
              </a:rPr>
              <a:t>P</a:t>
            </a:r>
            <a:r>
              <a:rPr lang="en-US" sz="2800" dirty="0" err="1">
                <a:solidFill>
                  <a:srgbClr val="0070C0"/>
                </a:solidFill>
              </a:rPr>
              <a:t>R</a:t>
            </a:r>
            <a:r>
              <a:rPr lang="en-US" sz="2800" dirty="0" err="1"/>
              <a:t>oViT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Repaired</a:t>
            </a:r>
            <a:endParaRPr lang="en-US" sz="3600" dirty="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 err="1">
                <a:solidFill>
                  <a:schemeClr val="tx1"/>
                </a:solidFill>
              </a:rPr>
              <a:t>DeiT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32505" y="2907792"/>
            <a:ext cx="3813201" cy="1043805"/>
            <a:chOff x="3529584" y="2905061"/>
            <a:chExt cx="3813201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342202" y="2905061"/>
              <a:ext cx="3000583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  <a:r>
                <a:rPr lang="en-US" sz="2800" dirty="0"/>
                <a:t> </a:t>
              </a:r>
              <a:r>
                <a:rPr lang="en-US" sz="2800" dirty="0">
                  <a:solidFill>
                    <a:schemeClr val="tx1"/>
                  </a:solidFill>
                </a:rPr>
                <a:t>Original</a:t>
              </a:r>
              <a:endParaRPr lang="en-US" sz="3600" dirty="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 dirty="0" err="1">
                  <a:solidFill>
                    <a:schemeClr val="tx1"/>
                  </a:solidFill>
                </a:rPr>
                <a:t>DeiT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353405" y="2914400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 err="1">
                <a:solidFill>
                  <a:schemeClr val="tx1"/>
                </a:solidFill>
              </a:rPr>
              <a:t>DeiT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5B592B-1D51-D417-3D0A-7896952040B3}"/>
              </a:ext>
            </a:extLst>
          </p:cNvPr>
          <p:cNvGrpSpPr/>
          <p:nvPr/>
        </p:nvGrpSpPr>
        <p:grpSpPr>
          <a:xfrm>
            <a:off x="7377229" y="1593114"/>
            <a:ext cx="3634500" cy="2457115"/>
            <a:chOff x="7377229" y="1593114"/>
            <a:chExt cx="3634500" cy="24571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27B53E-9BEB-45AC-A404-E096A9D77F2E}"/>
                </a:ext>
              </a:extLst>
            </p:cNvPr>
            <p:cNvGrpSpPr/>
            <p:nvPr/>
          </p:nvGrpSpPr>
          <p:grpSpPr>
            <a:xfrm>
              <a:off x="7978987" y="2581444"/>
              <a:ext cx="3032742" cy="1468785"/>
              <a:chOff x="7978987" y="1937978"/>
              <a:chExt cx="3032742" cy="146878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dirty="0" smtClean="0"/>
                            <m:t>oViT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33.86%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014" y="2344774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52787" y="2353777"/>
                <a:ext cx="0" cy="10529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+16.41%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43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377229" y="1593114"/>
                  <a:ext cx="3551116" cy="794486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Generalization accuracy increased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 dirty="0"/>
                    <a:t> </a:t>
                  </a:r>
                  <a:endParaRPr lang="en-US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7229" y="1593114"/>
                  <a:ext cx="3551116" cy="794486"/>
                </a:xfrm>
                <a:prstGeom prst="roundRect">
                  <a:avLst/>
                </a:prstGeom>
                <a:blipFill>
                  <a:blip r:embed="rId7"/>
                  <a:stretch>
                    <a:fillRect t="-6061" r="-1056" b="-16667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4034031"/>
            <a:ext cx="2282614" cy="400110"/>
            <a:chOff x="7829973" y="3390565"/>
            <a:chExt cx="2282614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:17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F7AAAB2A-055D-A550-F77E-1E33C1DA10AD}"/>
              </a:ext>
            </a:extLst>
          </p:cNvPr>
          <p:cNvSpPr>
            <a:spLocks/>
          </p:cNvSpPr>
          <p:nvPr/>
        </p:nvSpPr>
        <p:spPr>
          <a:xfrm>
            <a:off x="657115" y="2033671"/>
            <a:ext cx="2752649" cy="303276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ImageNet-C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Generalization Set</a:t>
            </a: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372FDA-E29F-FC41-032F-679BF708E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77731">
            <a:off x="1250816" y="3263268"/>
            <a:ext cx="1552619" cy="15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18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4" grpId="1"/>
      <p:bldP spid="28" grpId="0" animBg="1"/>
      <p:bldP spid="18" grpId="0" animBg="1"/>
      <p:bldP spid="2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D954AE-3A3E-F6B1-DB0B-15D2F2A61BD4}"/>
              </a:ext>
            </a:extLst>
          </p:cNvPr>
          <p:cNvSpPr txBox="1">
            <a:spLocks/>
          </p:cNvSpPr>
          <p:nvPr/>
        </p:nvSpPr>
        <p:spPr>
          <a:xfrm>
            <a:off x="3015048" y="1548676"/>
            <a:ext cx="765295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/>
          </a:p>
          <a:p>
            <a:endParaRPr lang="en-US" sz="5400" dirty="0"/>
          </a:p>
          <a:p>
            <a:r>
              <a:rPr lang="en-US" sz="5400" dirty="0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34651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99D6381E-966A-426F-F8CC-1C29F15193A6}"/>
              </a:ext>
            </a:extLst>
          </p:cNvPr>
          <p:cNvSpPr>
            <a:spLocks/>
          </p:cNvSpPr>
          <p:nvPr/>
        </p:nvSpPr>
        <p:spPr>
          <a:xfrm>
            <a:off x="747331" y="1722120"/>
            <a:ext cx="5150549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Computer Vision</a:t>
            </a:r>
          </a:p>
        </p:txBody>
      </p:sp>
      <p:sp>
        <p:nvSpPr>
          <p:cNvPr id="5" name="Rounded Rectangle 13">
            <a:extLst>
              <a:ext uri="{FF2B5EF4-FFF2-40B4-BE49-F238E27FC236}">
                <a16:creationId xmlns:a16="http://schemas.microsoft.com/office/drawing/2014/main" id="{9AB339E7-3482-E3C6-117D-F0AD1DDB269C}"/>
              </a:ext>
            </a:extLst>
          </p:cNvPr>
          <p:cNvSpPr>
            <a:spLocks/>
          </p:cNvSpPr>
          <p:nvPr/>
        </p:nvSpPr>
        <p:spPr>
          <a:xfrm>
            <a:off x="6251344" y="1722120"/>
            <a:ext cx="5176366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Natural Language Processing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E675B7B3-31F5-035F-FD95-520927E67980}"/>
              </a:ext>
            </a:extLst>
          </p:cNvPr>
          <p:cNvSpPr>
            <a:spLocks/>
          </p:cNvSpPr>
          <p:nvPr/>
        </p:nvSpPr>
        <p:spPr>
          <a:xfrm>
            <a:off x="6251344" y="4320540"/>
            <a:ext cx="5176366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Safety-Critical Controllers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4602E-4D9B-B9E0-B72C-F97CA253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</a:t>
            </a:r>
            <a:r>
              <a:rPr lang="en-US" dirty="0">
                <a:solidFill>
                  <a:srgbClr val="00B050"/>
                </a:solidFill>
              </a:rPr>
              <a:t>Applications</a:t>
            </a:r>
            <a:endParaRPr lang="en-US" dirty="0"/>
          </a:p>
        </p:txBody>
      </p:sp>
      <p:pic>
        <p:nvPicPr>
          <p:cNvPr id="8" name="Picture 7" descr="A cat lying on a table&#10;&#10;Description automatically generated with low confidence">
            <a:extLst>
              <a:ext uri="{FF2B5EF4-FFF2-40B4-BE49-F238E27FC236}">
                <a16:creationId xmlns:a16="http://schemas.microsoft.com/office/drawing/2014/main" id="{70CD67C9-74DB-6939-5C09-59AD7AB1D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r="16600"/>
          <a:stretch/>
        </p:blipFill>
        <p:spPr>
          <a:xfrm>
            <a:off x="1496418" y="2454552"/>
            <a:ext cx="1242779" cy="1242779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B41A86-415E-30B5-3488-539A49578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82" y="5065367"/>
            <a:ext cx="1596258" cy="1165522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A3CD0-DBD4-5895-F67A-37D836C42A64}"/>
              </a:ext>
            </a:extLst>
          </p:cNvPr>
          <p:cNvSpPr txBox="1"/>
          <p:nvPr/>
        </p:nvSpPr>
        <p:spPr>
          <a:xfrm>
            <a:off x="6431613" y="2906664"/>
            <a:ext cx="224933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/>
              <a:t>“You'll probably love it.”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9BFEB3-BD81-2D3E-7DEE-623AE53119EC}"/>
              </a:ext>
            </a:extLst>
          </p:cNvPr>
          <p:cNvGrpSpPr/>
          <p:nvPr/>
        </p:nvGrpSpPr>
        <p:grpSpPr>
          <a:xfrm>
            <a:off x="3102606" y="2833625"/>
            <a:ext cx="1642824" cy="484632"/>
            <a:chOff x="3102606" y="2833625"/>
            <a:chExt cx="1642824" cy="4846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26678A-D59B-9BBF-8094-56F7B9DA5D76}"/>
                </a:ext>
              </a:extLst>
            </p:cNvPr>
            <p:cNvSpPr txBox="1"/>
            <p:nvPr/>
          </p:nvSpPr>
          <p:spPr>
            <a:xfrm>
              <a:off x="4034466" y="2875886"/>
              <a:ext cx="7109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/>
                <a:t>“cat”</a:t>
              </a:r>
            </a:p>
          </p:txBody>
        </p:sp>
        <p:sp>
          <p:nvSpPr>
            <p:cNvPr id="14" name="Right Arrow 12">
              <a:extLst>
                <a:ext uri="{FF2B5EF4-FFF2-40B4-BE49-F238E27FC236}">
                  <a16:creationId xmlns:a16="http://schemas.microsoft.com/office/drawing/2014/main" id="{B8083AFC-0A7E-2978-400D-A7E34E15DB7E}"/>
                </a:ext>
              </a:extLst>
            </p:cNvPr>
            <p:cNvSpPr/>
            <p:nvPr/>
          </p:nvSpPr>
          <p:spPr>
            <a:xfrm>
              <a:off x="3102606" y="2833625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DC148-25FC-ED31-B52A-4761AFE1466C}"/>
              </a:ext>
            </a:extLst>
          </p:cNvPr>
          <p:cNvGrpSpPr/>
          <p:nvPr/>
        </p:nvGrpSpPr>
        <p:grpSpPr>
          <a:xfrm>
            <a:off x="8680943" y="5405812"/>
            <a:ext cx="2114133" cy="484632"/>
            <a:chOff x="8680943" y="5405812"/>
            <a:chExt cx="2114133" cy="484632"/>
          </a:xfrm>
        </p:grpSpPr>
        <p:sp>
          <p:nvSpPr>
            <p:cNvPr id="18" name="Right Arrow 12">
              <a:extLst>
                <a:ext uri="{FF2B5EF4-FFF2-40B4-BE49-F238E27FC236}">
                  <a16:creationId xmlns:a16="http://schemas.microsoft.com/office/drawing/2014/main" id="{C7BF84AB-0B0A-11BD-A0BB-3DF0FFB69159}"/>
                </a:ext>
              </a:extLst>
            </p:cNvPr>
            <p:cNvSpPr/>
            <p:nvPr/>
          </p:nvSpPr>
          <p:spPr>
            <a:xfrm>
              <a:off x="8680943" y="5405812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40916D-CDDA-20E1-0629-47937B739F14}"/>
                </a:ext>
              </a:extLst>
            </p:cNvPr>
            <p:cNvSpPr txBox="1"/>
            <p:nvPr/>
          </p:nvSpPr>
          <p:spPr>
            <a:xfrm>
              <a:off x="9532936" y="5448073"/>
              <a:ext cx="1262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“turn left”</a:t>
              </a:r>
            </a:p>
          </p:txBody>
        </p:sp>
      </p:grp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3295C688-DBD4-9C57-FF40-5EF7755BA8FF}"/>
              </a:ext>
            </a:extLst>
          </p:cNvPr>
          <p:cNvSpPr>
            <a:spLocks/>
          </p:cNvSpPr>
          <p:nvPr/>
        </p:nvSpPr>
        <p:spPr>
          <a:xfrm>
            <a:off x="754380" y="4320540"/>
            <a:ext cx="5144076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Scientific Computing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378F79-1D04-F893-3BD1-0BFC92C454B3}"/>
                  </a:ext>
                </a:extLst>
              </p:cNvPr>
              <p:cNvSpPr txBox="1"/>
              <p:nvPr/>
            </p:nvSpPr>
            <p:spPr>
              <a:xfrm>
                <a:off x="1433171" y="6069660"/>
                <a:ext cx="15210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378F79-1D04-F893-3BD1-0BFC92C45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71" y="6069660"/>
                <a:ext cx="152100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BB625303-449A-0936-D6D6-6D0230972E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61"/>
          <a:stretch/>
        </p:blipFill>
        <p:spPr>
          <a:xfrm>
            <a:off x="1629717" y="4996843"/>
            <a:ext cx="1197688" cy="104216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4D79F59-E93B-7CF0-5BB2-9E0D39C61313}"/>
              </a:ext>
            </a:extLst>
          </p:cNvPr>
          <p:cNvGrpSpPr/>
          <p:nvPr/>
        </p:nvGrpSpPr>
        <p:grpSpPr>
          <a:xfrm>
            <a:off x="3102606" y="4998470"/>
            <a:ext cx="2617637" cy="1350444"/>
            <a:chOff x="3102606" y="4998470"/>
            <a:chExt cx="2617637" cy="1350444"/>
          </a:xfrm>
        </p:grpSpPr>
        <p:sp>
          <p:nvSpPr>
            <p:cNvPr id="27" name="Right Arrow 12">
              <a:extLst>
                <a:ext uri="{FF2B5EF4-FFF2-40B4-BE49-F238E27FC236}">
                  <a16:creationId xmlns:a16="http://schemas.microsoft.com/office/drawing/2014/main" id="{3B882D4D-9A16-8426-44FB-02340282E7D7}"/>
                </a:ext>
              </a:extLst>
            </p:cNvPr>
            <p:cNvSpPr/>
            <p:nvPr/>
          </p:nvSpPr>
          <p:spPr>
            <a:xfrm>
              <a:off x="3102606" y="5405812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8F258A9-850C-4586-5327-EF9B16BBCDE5}"/>
                    </a:ext>
                  </a:extLst>
                </p:cNvPr>
                <p:cNvSpPr txBox="1"/>
                <p:nvPr/>
              </p:nvSpPr>
              <p:spPr>
                <a:xfrm>
                  <a:off x="3453353" y="6041137"/>
                  <a:ext cx="22668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8F258A9-850C-4586-5327-EF9B16BBC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3353" y="6041137"/>
                  <a:ext cx="226689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5FAE4F1-CBD0-652F-975F-385BB3631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746"/>
            <a:stretch/>
          </p:blipFill>
          <p:spPr>
            <a:xfrm>
              <a:off x="4043807" y="4998470"/>
              <a:ext cx="1204771" cy="106256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25F4B2-931B-77F7-C13F-A92EE53B044F}"/>
              </a:ext>
            </a:extLst>
          </p:cNvPr>
          <p:cNvGrpSpPr/>
          <p:nvPr/>
        </p:nvGrpSpPr>
        <p:grpSpPr>
          <a:xfrm>
            <a:off x="8680943" y="2833625"/>
            <a:ext cx="1853292" cy="484632"/>
            <a:chOff x="8680943" y="2833625"/>
            <a:chExt cx="1853292" cy="484632"/>
          </a:xfrm>
        </p:grpSpPr>
        <p:sp>
          <p:nvSpPr>
            <p:cNvPr id="6" name="Right Arrow 12">
              <a:extLst>
                <a:ext uri="{FF2B5EF4-FFF2-40B4-BE49-F238E27FC236}">
                  <a16:creationId xmlns:a16="http://schemas.microsoft.com/office/drawing/2014/main" id="{59739C6B-B1A9-D240-C9B9-6E02566FE8BE}"/>
                </a:ext>
              </a:extLst>
            </p:cNvPr>
            <p:cNvSpPr/>
            <p:nvPr/>
          </p:nvSpPr>
          <p:spPr>
            <a:xfrm>
              <a:off x="8680943" y="2833625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CAF063-DC90-87A1-4A93-A238903F8FEF}"/>
                </a:ext>
              </a:extLst>
            </p:cNvPr>
            <p:cNvSpPr txBox="1"/>
            <p:nvPr/>
          </p:nvSpPr>
          <p:spPr>
            <a:xfrm>
              <a:off x="9532935" y="2875886"/>
              <a:ext cx="10013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positive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957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83C4D-B095-4E49-8544-0AD3B354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DNNs have gotten bigger and more complex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DE2DA-3ED7-5C4C-B073-7D8AA104BA33}"/>
              </a:ext>
            </a:extLst>
          </p:cNvPr>
          <p:cNvSpPr txBox="1"/>
          <p:nvPr/>
        </p:nvSpPr>
        <p:spPr>
          <a:xfrm>
            <a:off x="1110343" y="1774361"/>
            <a:ext cx="26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Algorithmic improvements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2FE37-2F20-9542-9A0C-2470F539B7F5}"/>
              </a:ext>
            </a:extLst>
          </p:cNvPr>
          <p:cNvSpPr txBox="1"/>
          <p:nvPr/>
        </p:nvSpPr>
        <p:spPr>
          <a:xfrm>
            <a:off x="7944789" y="1686491"/>
            <a:ext cx="191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Availability of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BEF29-3021-4141-B938-71F1E4D3CAF4}"/>
              </a:ext>
            </a:extLst>
          </p:cNvPr>
          <p:cNvSpPr txBox="1"/>
          <p:nvPr/>
        </p:nvSpPr>
        <p:spPr>
          <a:xfrm>
            <a:off x="1193373" y="5692933"/>
            <a:ext cx="243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improvements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A562DE-2123-B04E-8C2E-8A92C54B030E}"/>
              </a:ext>
            </a:extLst>
          </p:cNvPr>
          <p:cNvSpPr txBox="1"/>
          <p:nvPr/>
        </p:nvSpPr>
        <p:spPr>
          <a:xfrm>
            <a:off x="8059248" y="5751378"/>
            <a:ext cx="25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improvements</a:t>
            </a:r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ADB6E5EA-BD61-A643-9513-19F12CCAEBD2}"/>
              </a:ext>
            </a:extLst>
          </p:cNvPr>
          <p:cNvSpPr/>
          <p:nvPr/>
        </p:nvSpPr>
        <p:spPr>
          <a:xfrm rot="2439581">
            <a:off x="2834886" y="2268730"/>
            <a:ext cx="727567" cy="484632"/>
          </a:xfrm>
          <a:prstGeom prst="stripedRightArrow">
            <a:avLst>
              <a:gd name="adj1" fmla="val 520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37025D6B-8365-9246-B827-13F54C332CBD}"/>
              </a:ext>
            </a:extLst>
          </p:cNvPr>
          <p:cNvSpPr/>
          <p:nvPr/>
        </p:nvSpPr>
        <p:spPr>
          <a:xfrm rot="8154916">
            <a:off x="7695466" y="2154235"/>
            <a:ext cx="727567" cy="484632"/>
          </a:xfrm>
          <a:prstGeom prst="stripedRightArrow">
            <a:avLst>
              <a:gd name="adj1" fmla="val 520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03D0CFB2-5C6D-F949-88F8-5F2FD165AF42}"/>
              </a:ext>
            </a:extLst>
          </p:cNvPr>
          <p:cNvSpPr/>
          <p:nvPr/>
        </p:nvSpPr>
        <p:spPr>
          <a:xfrm rot="18758330">
            <a:off x="2843146" y="5101203"/>
            <a:ext cx="727567" cy="484632"/>
          </a:xfrm>
          <a:prstGeom prst="stripedRightArrow">
            <a:avLst>
              <a:gd name="adj1" fmla="val 520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45136D32-7E31-594C-9DE4-755F5902D0B3}"/>
              </a:ext>
            </a:extLst>
          </p:cNvPr>
          <p:cNvSpPr/>
          <p:nvPr/>
        </p:nvSpPr>
        <p:spPr>
          <a:xfrm rot="13239996">
            <a:off x="7695465" y="5142238"/>
            <a:ext cx="727567" cy="484632"/>
          </a:xfrm>
          <a:prstGeom prst="stripedRightArrow">
            <a:avLst>
              <a:gd name="adj1" fmla="val 520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974E5A8-4CFF-0840-8847-27BA24CF05D8}"/>
              </a:ext>
            </a:extLst>
          </p:cNvPr>
          <p:cNvSpPr/>
          <p:nvPr/>
        </p:nvSpPr>
        <p:spPr>
          <a:xfrm>
            <a:off x="4138744" y="2916821"/>
            <a:ext cx="3238878" cy="1866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DNN</a:t>
            </a:r>
          </a:p>
        </p:txBody>
      </p:sp>
    </p:spTree>
    <p:extLst>
      <p:ext uri="{BB962C8B-B14F-4D97-AF65-F5344CB8AC3E}">
        <p14:creationId xmlns:p14="http://schemas.microsoft.com/office/powerpoint/2010/main" val="12992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46D87D-1220-5C44-8798-84FA809F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DNNs are not infallible</a:t>
            </a:r>
          </a:p>
        </p:txBody>
      </p:sp>
    </p:spTree>
    <p:extLst>
      <p:ext uri="{BB962C8B-B14F-4D97-AF65-F5344CB8AC3E}">
        <p14:creationId xmlns:p14="http://schemas.microsoft.com/office/powerpoint/2010/main" val="2074197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46D87D-1220-5C44-8798-84FA809F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DNNs are not infallible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111808-8E23-6D90-22F6-F76BE4612EDB}"/>
              </a:ext>
            </a:extLst>
          </p:cNvPr>
          <p:cNvGrpSpPr/>
          <p:nvPr/>
        </p:nvGrpSpPr>
        <p:grpSpPr>
          <a:xfrm>
            <a:off x="2199833" y="1806435"/>
            <a:ext cx="9831671" cy="4871106"/>
            <a:chOff x="752998" y="2148470"/>
            <a:chExt cx="9831671" cy="4871106"/>
          </a:xfrm>
        </p:grpSpPr>
        <p:pic>
          <p:nvPicPr>
            <p:cNvPr id="3" name="Picture 2" descr="A black and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EA5512C0-CEF6-E981-0DF1-574E3B57F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998" y="2148470"/>
              <a:ext cx="6191813" cy="37396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83A3A7-E076-9B27-1A47-3199CA68ECB2}"/>
                </a:ext>
              </a:extLst>
            </p:cNvPr>
            <p:cNvSpPr txBox="1"/>
            <p:nvPr/>
          </p:nvSpPr>
          <p:spPr>
            <a:xfrm>
              <a:off x="8072378" y="6650244"/>
              <a:ext cx="2512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NYTimes, June 24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050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46D87D-1220-5C44-8798-84FA809F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DNNs are not infallible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111808-8E23-6D90-22F6-F76BE4612EDB}"/>
              </a:ext>
            </a:extLst>
          </p:cNvPr>
          <p:cNvGrpSpPr/>
          <p:nvPr/>
        </p:nvGrpSpPr>
        <p:grpSpPr>
          <a:xfrm>
            <a:off x="2961924" y="1580147"/>
            <a:ext cx="8933598" cy="5097394"/>
            <a:chOff x="4496228" y="2292572"/>
            <a:chExt cx="6512773" cy="41961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5512C0-CEF6-E981-0DF1-574E3B57F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496228" y="2292572"/>
              <a:ext cx="2987986" cy="37396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83A3A7-E076-9B27-1A47-3199CA68ECB2}"/>
                </a:ext>
              </a:extLst>
            </p:cNvPr>
            <p:cNvSpPr txBox="1"/>
            <p:nvPr/>
          </p:nvSpPr>
          <p:spPr>
            <a:xfrm>
              <a:off x="9265137" y="6184710"/>
              <a:ext cx="1743864" cy="30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NYTimes, April 8 2024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4499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46D87D-1220-5C44-8798-84FA809F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DNNs are not infallible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111808-8E23-6D90-22F6-F76BE4612EDB}"/>
              </a:ext>
            </a:extLst>
          </p:cNvPr>
          <p:cNvGrpSpPr/>
          <p:nvPr/>
        </p:nvGrpSpPr>
        <p:grpSpPr>
          <a:xfrm>
            <a:off x="947927" y="2187918"/>
            <a:ext cx="4531443" cy="1150634"/>
            <a:chOff x="4496228" y="3840829"/>
            <a:chExt cx="3303514" cy="947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5512C0-CEF6-E981-0DF1-574E3B57F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496228" y="3840829"/>
              <a:ext cx="2987986" cy="6431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83A3A7-E076-9B27-1A47-3199CA68ECB2}"/>
                </a:ext>
              </a:extLst>
            </p:cNvPr>
            <p:cNvSpPr txBox="1"/>
            <p:nvPr/>
          </p:nvSpPr>
          <p:spPr>
            <a:xfrm>
              <a:off x="5740350" y="4483996"/>
              <a:ext cx="2059392" cy="30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Guardian, Oct 24 2017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E5B656B-4461-6729-487B-354618090080}"/>
              </a:ext>
            </a:extLst>
          </p:cNvPr>
          <p:cNvGrpSpPr/>
          <p:nvPr/>
        </p:nvGrpSpPr>
        <p:grpSpPr>
          <a:xfrm>
            <a:off x="2997243" y="4236020"/>
            <a:ext cx="5028794" cy="1158617"/>
            <a:chOff x="5575769" y="4126014"/>
            <a:chExt cx="999971" cy="1264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B3F7AA-F917-607D-1C51-E6014EB02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575769" y="4126014"/>
              <a:ext cx="828904" cy="727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6B754A-744C-BF64-9817-BC3F143FC070}"/>
                </a:ext>
              </a:extLst>
            </p:cNvPr>
            <p:cNvSpPr txBox="1"/>
            <p:nvPr/>
          </p:nvSpPr>
          <p:spPr>
            <a:xfrm>
              <a:off x="5913573" y="4198811"/>
              <a:ext cx="662167" cy="53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Bangkok Post, July 31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173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46D87D-1220-5C44-8798-84FA809F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DNNs are not infallible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111808-8E23-6D90-22F6-F76BE4612EDB}"/>
              </a:ext>
            </a:extLst>
          </p:cNvPr>
          <p:cNvGrpSpPr/>
          <p:nvPr/>
        </p:nvGrpSpPr>
        <p:grpSpPr>
          <a:xfrm>
            <a:off x="4060090" y="1806435"/>
            <a:ext cx="7653378" cy="5241055"/>
            <a:chOff x="2613255" y="2148470"/>
            <a:chExt cx="7653378" cy="52410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5512C0-CEF6-E981-0DF1-574E3B57F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3255" y="2148470"/>
              <a:ext cx="3463454" cy="524105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83A3A7-E076-9B27-1A47-3199CA68ECB2}"/>
                </a:ext>
              </a:extLst>
            </p:cNvPr>
            <p:cNvSpPr txBox="1"/>
            <p:nvPr/>
          </p:nvSpPr>
          <p:spPr>
            <a:xfrm>
              <a:off x="8072378" y="6650244"/>
              <a:ext cx="2194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x.com</a:t>
              </a:r>
              <a:r>
                <a:rPr lang="en-US" dirty="0"/>
                <a:t>, April 14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162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46D87D-1220-5C44-8798-84FA809F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DNNs are not infallible</a:t>
            </a:r>
          </a:p>
        </p:txBody>
      </p:sp>
      <p:pic>
        <p:nvPicPr>
          <p:cNvPr id="5" name="Dog Pig Loaf of Bread" descr="Dog Pig Loaf of Bread">
            <a:hlinkClick r:id="" action="ppaction://media"/>
            <a:extLst>
              <a:ext uri="{FF2B5EF4-FFF2-40B4-BE49-F238E27FC236}">
                <a16:creationId xmlns:a16="http://schemas.microsoft.com/office/drawing/2014/main" id="{790DA73B-6F2B-3E4F-9F07-9DCBD90BF7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49" y="1747838"/>
            <a:ext cx="7533181" cy="4237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B15C7-6A11-3C45-9F8F-87ED50A85B48}"/>
              </a:ext>
            </a:extLst>
          </p:cNvPr>
          <p:cNvSpPr txBox="1"/>
          <p:nvPr/>
        </p:nvSpPr>
        <p:spPr>
          <a:xfrm>
            <a:off x="5575177" y="6383045"/>
            <a:ext cx="641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“The Mitchells Vs. The Machines” (2021) Sony Pictures Animations</a:t>
            </a:r>
          </a:p>
        </p:txBody>
      </p:sp>
    </p:spTree>
    <p:extLst>
      <p:ext uri="{BB962C8B-B14F-4D97-AF65-F5344CB8AC3E}">
        <p14:creationId xmlns:p14="http://schemas.microsoft.com/office/powerpoint/2010/main" val="78858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C00000"/>
                </a:solidFill>
              </a:rPr>
              <a:t>Algorithms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and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>
                <a:solidFill>
                  <a:srgbClr val="00B050"/>
                </a:solidFill>
              </a:rPr>
              <a:t>Applications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for</a:t>
            </a:r>
            <a:r>
              <a:rPr lang="en-US" sz="5400" dirty="0">
                <a:solidFill>
                  <a:srgbClr val="FF0000"/>
                </a:solidFill>
              </a:rPr>
              <a:t> Provable </a:t>
            </a:r>
            <a:r>
              <a:rPr lang="en-US" sz="5400" dirty="0">
                <a:solidFill>
                  <a:srgbClr val="0070C0"/>
                </a:solidFill>
              </a:rPr>
              <a:t>Repair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of</a:t>
            </a:r>
            <a:br>
              <a:rPr lang="en-US" sz="5400" dirty="0"/>
            </a:br>
            <a:r>
              <a:rPr lang="en-US" sz="5400" dirty="0"/>
              <a:t>Deep 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8D022-8040-BFD2-CCD8-B453D04EB2E0}"/>
              </a:ext>
            </a:extLst>
          </p:cNvPr>
          <p:cNvSpPr txBox="1"/>
          <p:nvPr/>
        </p:nvSpPr>
        <p:spPr>
          <a:xfrm>
            <a:off x="2936329" y="4143017"/>
            <a:ext cx="7574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Context and background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B76F62B-B804-F2DE-AFF8-6DF63EF6A3E2}"/>
              </a:ext>
            </a:extLst>
          </p:cNvPr>
          <p:cNvSpPr/>
          <p:nvPr/>
        </p:nvSpPr>
        <p:spPr>
          <a:xfrm>
            <a:off x="7338854" y="1548676"/>
            <a:ext cx="3539353" cy="842031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A4115F5-2241-C94E-42FB-CB760CA657E5}"/>
              </a:ext>
            </a:extLst>
          </p:cNvPr>
          <p:cNvSpPr/>
          <p:nvPr/>
        </p:nvSpPr>
        <p:spPr>
          <a:xfrm>
            <a:off x="3055888" y="3094245"/>
            <a:ext cx="6371891" cy="842031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36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0070C0"/>
                </a:solidFill>
              </a:rPr>
              <a:t>Repair </a:t>
            </a:r>
            <a:r>
              <a:rPr lang="en-US" sz="5400"/>
              <a:t>of </a:t>
            </a:r>
            <a:br>
              <a:rPr lang="en-US" sz="5400"/>
            </a:br>
            <a:r>
              <a:rPr lang="en-US" sz="5400"/>
              <a:t>Deep Neural Networks</a:t>
            </a:r>
            <a:r>
              <a:rPr lang="en-US" sz="5400">
                <a:solidFill>
                  <a:schemeClr val="bg1"/>
                </a:solidFill>
              </a:rPr>
              <a:t>:</a:t>
            </a:r>
            <a:r>
              <a:rPr lang="en-US" sz="5400"/>
              <a:t> </a:t>
            </a:r>
            <a:br>
              <a:rPr lang="en-US" sz="5400"/>
            </a:b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CEF0154-3941-84F9-5B70-959686861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7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CFCD63-9118-7C4E-BD25-1CAA3D5C04F3}"/>
              </a:ext>
            </a:extLst>
          </p:cNvPr>
          <p:cNvSpPr txBox="1"/>
          <p:nvPr/>
        </p:nvSpPr>
        <p:spPr>
          <a:xfrm>
            <a:off x="1409520" y="466486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9FF50-0BC0-7141-B051-8816F289ECB7}"/>
              </a:ext>
            </a:extLst>
          </p:cNvPr>
          <p:cNvSpPr txBox="1"/>
          <p:nvPr/>
        </p:nvSpPr>
        <p:spPr>
          <a:xfrm>
            <a:off x="8576312" y="3223187"/>
            <a:ext cx="2091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“Loaf of bread”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68182-E610-194A-8B0A-FE4E3080C930}"/>
              </a:ext>
            </a:extLst>
          </p:cNvPr>
          <p:cNvSpPr txBox="1"/>
          <p:nvPr/>
        </p:nvSpPr>
        <p:spPr>
          <a:xfrm>
            <a:off x="5213183" y="1779501"/>
            <a:ext cx="5344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if the output of DNN is not correct?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EF0E82-B0E0-5448-BDE3-62118954A1BE}"/>
              </a:ext>
            </a:extLst>
          </p:cNvPr>
          <p:cNvSpPr/>
          <p:nvPr/>
        </p:nvSpPr>
        <p:spPr>
          <a:xfrm>
            <a:off x="4118647" y="2481707"/>
            <a:ext cx="3238878" cy="1866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DNN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8988AC-2A0B-5C4D-A9F2-F15EF5D5C3BD}"/>
              </a:ext>
            </a:extLst>
          </p:cNvPr>
          <p:cNvSpPr/>
          <p:nvPr/>
        </p:nvSpPr>
        <p:spPr>
          <a:xfrm>
            <a:off x="3127197" y="3211704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7968EA3-92F4-3D42-8736-C40D83E65F53}"/>
              </a:ext>
            </a:extLst>
          </p:cNvPr>
          <p:cNvSpPr/>
          <p:nvPr/>
        </p:nvSpPr>
        <p:spPr>
          <a:xfrm>
            <a:off x="7651322" y="3172488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103713-F88C-CF41-B72F-66CF3361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86" y="2721055"/>
            <a:ext cx="2140783" cy="17197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49E9E-93AB-E14F-A38E-FC382AFA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Repairing DNNs</a:t>
            </a:r>
          </a:p>
        </p:txBody>
      </p:sp>
    </p:spTree>
    <p:extLst>
      <p:ext uri="{BB962C8B-B14F-4D97-AF65-F5344CB8AC3E}">
        <p14:creationId xmlns:p14="http://schemas.microsoft.com/office/powerpoint/2010/main" val="278533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CFCD63-9118-7C4E-BD25-1CAA3D5C04F3}"/>
              </a:ext>
            </a:extLst>
          </p:cNvPr>
          <p:cNvSpPr txBox="1"/>
          <p:nvPr/>
        </p:nvSpPr>
        <p:spPr>
          <a:xfrm>
            <a:off x="1409520" y="466486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9FF50-0BC0-7141-B051-8816F289ECB7}"/>
              </a:ext>
            </a:extLst>
          </p:cNvPr>
          <p:cNvSpPr txBox="1"/>
          <p:nvPr/>
        </p:nvSpPr>
        <p:spPr>
          <a:xfrm>
            <a:off x="8576312" y="3223187"/>
            <a:ext cx="90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>
                <a:solidFill>
                  <a:srgbClr val="FF0000"/>
                </a:solidFill>
              </a:rPr>
              <a:t>dog</a:t>
            </a:r>
            <a:r>
              <a:rPr lang="en-US" sz="2400" dirty="0"/>
              <a:t>”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8988AC-2A0B-5C4D-A9F2-F15EF5D5C3BD}"/>
              </a:ext>
            </a:extLst>
          </p:cNvPr>
          <p:cNvSpPr/>
          <p:nvPr/>
        </p:nvSpPr>
        <p:spPr>
          <a:xfrm>
            <a:off x="3127197" y="3211704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7968EA3-92F4-3D42-8736-C40D83E65F53}"/>
              </a:ext>
            </a:extLst>
          </p:cNvPr>
          <p:cNvSpPr/>
          <p:nvPr/>
        </p:nvSpPr>
        <p:spPr>
          <a:xfrm>
            <a:off x="7651322" y="3172488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103713-F88C-CF41-B72F-66CF3361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86" y="2721055"/>
            <a:ext cx="2140783" cy="17197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49E9E-93AB-E14F-A38E-FC382AFA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Repairing DNNs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7C2EB42-BB36-5E4F-B93C-069C47AA36A3}"/>
              </a:ext>
            </a:extLst>
          </p:cNvPr>
          <p:cNvSpPr/>
          <p:nvPr/>
        </p:nvSpPr>
        <p:spPr>
          <a:xfrm>
            <a:off x="4118647" y="2481707"/>
            <a:ext cx="3238878" cy="1866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Repaired</a:t>
            </a:r>
            <a:br>
              <a:rPr lang="en-US" sz="4800" dirty="0"/>
            </a:br>
            <a:r>
              <a:rPr lang="en-US" sz="4800" dirty="0"/>
              <a:t>DNN</a:t>
            </a:r>
            <a:endParaRPr lang="en-US" sz="4800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EDE87-3D59-1149-8649-A3227D71CCA5}"/>
              </a:ext>
            </a:extLst>
          </p:cNvPr>
          <p:cNvSpPr txBox="1"/>
          <p:nvPr/>
        </p:nvSpPr>
        <p:spPr>
          <a:xfrm>
            <a:off x="3406392" y="1918001"/>
            <a:ext cx="557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Modify the parameters of the DNN to correct its behavior</a:t>
            </a:r>
          </a:p>
        </p:txBody>
      </p:sp>
    </p:spTree>
    <p:extLst>
      <p:ext uri="{BB962C8B-B14F-4D97-AF65-F5344CB8AC3E}">
        <p14:creationId xmlns:p14="http://schemas.microsoft.com/office/powerpoint/2010/main" val="4196303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CFCD63-9118-7C4E-BD25-1CAA3D5C04F3}"/>
              </a:ext>
            </a:extLst>
          </p:cNvPr>
          <p:cNvSpPr txBox="1"/>
          <p:nvPr/>
        </p:nvSpPr>
        <p:spPr>
          <a:xfrm>
            <a:off x="1409520" y="466486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9FF50-0BC0-7141-B051-8816F289ECB7}"/>
              </a:ext>
            </a:extLst>
          </p:cNvPr>
          <p:cNvSpPr txBox="1"/>
          <p:nvPr/>
        </p:nvSpPr>
        <p:spPr>
          <a:xfrm>
            <a:off x="8576312" y="3223187"/>
            <a:ext cx="81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“cat”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8988AC-2A0B-5C4D-A9F2-F15EF5D5C3BD}"/>
              </a:ext>
            </a:extLst>
          </p:cNvPr>
          <p:cNvSpPr/>
          <p:nvPr/>
        </p:nvSpPr>
        <p:spPr>
          <a:xfrm>
            <a:off x="3127197" y="3211704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7968EA3-92F4-3D42-8736-C40D83E65F53}"/>
              </a:ext>
            </a:extLst>
          </p:cNvPr>
          <p:cNvSpPr/>
          <p:nvPr/>
        </p:nvSpPr>
        <p:spPr>
          <a:xfrm>
            <a:off x="7651322" y="3172488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749E9E-93AB-E14F-A38E-FC382AFA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Repairing DNNs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7C2EB42-BB36-5E4F-B93C-069C47AA36A3}"/>
              </a:ext>
            </a:extLst>
          </p:cNvPr>
          <p:cNvSpPr/>
          <p:nvPr/>
        </p:nvSpPr>
        <p:spPr>
          <a:xfrm>
            <a:off x="4118647" y="2481707"/>
            <a:ext cx="3238878" cy="1866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Repaired</a:t>
            </a:r>
            <a:br>
              <a:rPr lang="en-US" sz="4800" dirty="0"/>
            </a:br>
            <a:r>
              <a:rPr lang="en-US" sz="4800" dirty="0"/>
              <a:t>DNN</a:t>
            </a:r>
            <a:endParaRPr lang="en-US" sz="4800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EDE87-3D59-1149-8649-A3227D71CCA5}"/>
              </a:ext>
            </a:extLst>
          </p:cNvPr>
          <p:cNvSpPr txBox="1"/>
          <p:nvPr/>
        </p:nvSpPr>
        <p:spPr>
          <a:xfrm>
            <a:off x="3371126" y="1918001"/>
            <a:ext cx="511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Repair should be local (not impact unrelated inputs).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60F6C-6BD7-4C19-53B5-542FF0AD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4" y="2605560"/>
            <a:ext cx="2672852" cy="17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41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CFCD63-9118-7C4E-BD25-1CAA3D5C04F3}"/>
              </a:ext>
            </a:extLst>
          </p:cNvPr>
          <p:cNvSpPr txBox="1"/>
          <p:nvPr/>
        </p:nvSpPr>
        <p:spPr>
          <a:xfrm>
            <a:off x="1409520" y="466486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9FF50-0BC0-7141-B051-8816F289ECB7}"/>
              </a:ext>
            </a:extLst>
          </p:cNvPr>
          <p:cNvSpPr txBox="1"/>
          <p:nvPr/>
        </p:nvSpPr>
        <p:spPr>
          <a:xfrm>
            <a:off x="8576312" y="3223187"/>
            <a:ext cx="90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>
                <a:solidFill>
                  <a:srgbClr val="FF0000"/>
                </a:solidFill>
              </a:rPr>
              <a:t>dog</a:t>
            </a:r>
            <a:r>
              <a:rPr lang="en-US" sz="2400" dirty="0"/>
              <a:t>”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8988AC-2A0B-5C4D-A9F2-F15EF5D5C3BD}"/>
              </a:ext>
            </a:extLst>
          </p:cNvPr>
          <p:cNvSpPr/>
          <p:nvPr/>
        </p:nvSpPr>
        <p:spPr>
          <a:xfrm>
            <a:off x="3127197" y="3211704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7968EA3-92F4-3D42-8736-C40D83E65F53}"/>
              </a:ext>
            </a:extLst>
          </p:cNvPr>
          <p:cNvSpPr/>
          <p:nvPr/>
        </p:nvSpPr>
        <p:spPr>
          <a:xfrm>
            <a:off x="7651322" y="3172488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749E9E-93AB-E14F-A38E-FC382AFA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Repairing DNNs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7C2EB42-BB36-5E4F-B93C-069C47AA36A3}"/>
              </a:ext>
            </a:extLst>
          </p:cNvPr>
          <p:cNvSpPr/>
          <p:nvPr/>
        </p:nvSpPr>
        <p:spPr>
          <a:xfrm>
            <a:off x="4118647" y="2481707"/>
            <a:ext cx="3238878" cy="1866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Repaired</a:t>
            </a:r>
            <a:br>
              <a:rPr lang="en-US" sz="4800" dirty="0"/>
            </a:br>
            <a:r>
              <a:rPr lang="en-US" sz="4800" dirty="0"/>
              <a:t>DNN</a:t>
            </a:r>
            <a:endParaRPr lang="en-US" sz="4800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EDE87-3D59-1149-8649-A3227D71CCA5}"/>
              </a:ext>
            </a:extLst>
          </p:cNvPr>
          <p:cNvSpPr txBox="1"/>
          <p:nvPr/>
        </p:nvSpPr>
        <p:spPr>
          <a:xfrm>
            <a:off x="3406392" y="1918001"/>
            <a:ext cx="460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Repair should generalize to other similar inputs</a:t>
            </a: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4D91DC94-EB16-D34A-8436-281CCB057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7" y="2659013"/>
            <a:ext cx="1817157" cy="159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30A51D-6063-7E95-28D3-83996BFE4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6" y="2721055"/>
            <a:ext cx="2140783" cy="171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30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br>
              <a:rPr lang="en-US" sz="5400" dirty="0"/>
            </a:br>
            <a:r>
              <a:rPr lang="en-US" sz="5400" dirty="0"/>
              <a:t>Deep Neural Networks</a:t>
            </a:r>
            <a:r>
              <a:rPr lang="en-US" sz="5400" dirty="0">
                <a:solidFill>
                  <a:schemeClr val="bg1"/>
                </a:solidFill>
              </a:rPr>
              <a:t>:</a:t>
            </a:r>
            <a:r>
              <a:rPr lang="en-US" sz="5400" dirty="0"/>
              <a:t> </a:t>
            </a:r>
            <a:br>
              <a:rPr lang="en-US" sz="5400" dirty="0"/>
            </a:b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B303DFB-730E-34F9-6556-81F3684114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8680" y="1453896"/>
            <a:ext cx="4397832" cy="3224340"/>
            <a:chOff x="871694" y="1449784"/>
            <a:chExt cx="4397832" cy="32243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B9163F-3D89-8168-21F2-55685FDCEC3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" idx="6"/>
              <a:endCxn id="25" idx="2"/>
            </p:cNvCxnSpPr>
            <p:nvPr/>
          </p:nvCxnSpPr>
          <p:spPr>
            <a:xfrm>
              <a:off x="1469294" y="3237724"/>
              <a:ext cx="12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054756-9B71-F8A1-8999-1D78769D1C27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" idx="7"/>
              <a:endCxn id="30" idx="2"/>
            </p:cNvCxnSpPr>
            <p:nvPr/>
          </p:nvCxnSpPr>
          <p:spPr>
            <a:xfrm flipV="1">
              <a:off x="1381778" y="2100124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815280-3031-7DA3-C174-EB7E0972CCCE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" idx="5"/>
              <a:endCxn id="17" idx="2"/>
            </p:cNvCxnSpPr>
            <p:nvPr/>
          </p:nvCxnSpPr>
          <p:spPr>
            <a:xfrm>
              <a:off x="1381778" y="3449008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CC5FDF-E672-1106-CAA3-5DB33BD9EFE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7" idx="6"/>
              <a:endCxn id="20" idx="3"/>
            </p:cNvCxnSpPr>
            <p:nvPr/>
          </p:nvCxnSpPr>
          <p:spPr>
            <a:xfrm flipV="1">
              <a:off x="3328094" y="3449008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D2F657-115D-CD4D-3EC4-29BF033EF5B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0" idx="6"/>
              <a:endCxn id="20" idx="1"/>
            </p:cNvCxnSpPr>
            <p:nvPr/>
          </p:nvCxnSpPr>
          <p:spPr>
            <a:xfrm>
              <a:off x="3328094" y="2100124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469ECD-03EC-C8F9-59AB-3CB053B28061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6"/>
              <a:endCxn id="20" idx="2"/>
            </p:cNvCxnSpPr>
            <p:nvPr/>
          </p:nvCxnSpPr>
          <p:spPr>
            <a:xfrm>
              <a:off x="3328094" y="3237724"/>
              <a:ext cx="12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A0AB862-918A-5011-796F-9CE38D1BC48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817140" y="2204340"/>
                  <a:ext cx="9671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A0AB862-918A-5011-796F-9CE38D1BC48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140" y="2204340"/>
                  <a:ext cx="96715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964CFE2-C367-4456-61DB-B2226E1E4BD2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2730494" y="18013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964CFE2-C367-4456-61DB-B2226E1E4BD2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1801324"/>
                  <a:ext cx="597600" cy="597600"/>
                </a:xfrm>
                <a:prstGeom prst="ellipse">
                  <a:avLst/>
                </a:prstGeom>
                <a:blipFill>
                  <a:blip r:embed="rId4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C127499-3B42-0E26-B310-6392F7DA6040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801565" y="1449784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+0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C127499-3B42-0E26-B310-6392F7DA6040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565" y="1449784"/>
                  <a:ext cx="3168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2BC45E13-6754-DDA9-5085-50AA1D1DE1CD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871694" y="2938924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2BC45E13-6754-DDA9-5085-50AA1D1DE1CD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694" y="2938924"/>
                  <a:ext cx="597600" cy="597600"/>
                </a:xfrm>
                <a:prstGeom prst="ellipse">
                  <a:avLst/>
                </a:prstGeom>
                <a:blipFill>
                  <a:blip r:embed="rId6"/>
                  <a:stretch>
                    <a:fillRect l="-1632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B00A512-1226-D0F0-C481-88898381CAB6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4589294" y="2938924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B00A512-1226-D0F0-C481-88898381CAB6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294" y="2938924"/>
                  <a:ext cx="597600" cy="597600"/>
                </a:xfrm>
                <a:prstGeom prst="ellipse">
                  <a:avLst/>
                </a:prstGeom>
                <a:blipFill>
                  <a:blip r:embed="rId7"/>
                  <a:stretch>
                    <a:fillRect l="-1428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0541DF2-ED17-135D-1EF7-4C99DEF12BA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705880" y="2896787"/>
                  <a:ext cx="8509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−0.5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0541DF2-ED17-135D-1EF7-4C99DEF12BA8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880" y="2896787"/>
                  <a:ext cx="85093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F5A08A41-04CF-DDA4-2853-771A5EBC3A33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2730494" y="29389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F5A08A41-04CF-DDA4-2853-771A5EBC3A33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2938924"/>
                  <a:ext cx="597600" cy="597600"/>
                </a:xfrm>
                <a:prstGeom prst="ellipse">
                  <a:avLst/>
                </a:prstGeom>
                <a:blipFill>
                  <a:blip r:embed="rId9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8454F1-2B20-2FC1-8234-92E7721B573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800142" y="2593853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8454F1-2B20-2FC1-8234-92E7721B573D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142" y="2593853"/>
                  <a:ext cx="3168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E4A767C-B659-D3F4-8527-71D21DC7E05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884666" y="3544719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E4A767C-B659-D3F4-8527-71D21DC7E051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666" y="3544719"/>
                  <a:ext cx="3168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C6EB763-CDFB-01FB-ADF3-058FF47FE44C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2730494" y="40765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C6EB763-CDFB-01FB-ADF3-058FF47FE44C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4076524"/>
                  <a:ext cx="597600" cy="597600"/>
                </a:xfrm>
                <a:prstGeom prst="ellipse">
                  <a:avLst/>
                </a:prstGeom>
                <a:blipFill>
                  <a:blip r:embed="rId12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7937A46-83D9-3037-7033-E80998B32ED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97296" y="3722713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7937A46-83D9-3037-7033-E80998B32ED4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7296" y="3722713"/>
                  <a:ext cx="3168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45AF9A0-C344-02C6-5304-CC8198F09F0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444526" y="2621842"/>
                  <a:ext cx="825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−0.5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45AF9A0-C344-02C6-5304-CC8198F09F04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26" y="2621842"/>
                  <a:ext cx="82500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E6BD233-C43C-E390-22A9-5E7817702EB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41760" y="2153619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E6BD233-C43C-E390-22A9-5E7817702EBA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2153619"/>
                  <a:ext cx="31680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9DA177-43C6-2690-A4B9-B7BE884A63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41760" y="2868296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9DA177-43C6-2690-A4B9-B7BE884A6315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2868296"/>
                  <a:ext cx="31680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79376E2-EB2D-2151-56AA-0EBF6C41A87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41760" y="3475530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79376E2-EB2D-2151-56AA-0EBF6C41A87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3475530"/>
                  <a:ext cx="316800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3DDFEAC-BAE3-4EC4-B799-90DA2D51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DNN Semantics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0FBD30-39FB-DFC2-CA6A-1C3EDAA09DF8}"/>
                  </a:ext>
                </a:extLst>
              </p:cNvPr>
              <p:cNvSpPr txBox="1"/>
              <p:nvPr/>
            </p:nvSpPr>
            <p:spPr>
              <a:xfrm>
                <a:off x="213390" y="5300221"/>
                <a:ext cx="1155186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0FBD30-39FB-DFC2-CA6A-1C3EDAA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0" y="5300221"/>
                <a:ext cx="11551860" cy="50687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5C98A7E-EAE5-05F2-6FA7-75BB6C283B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10476" y="2060685"/>
                <a:ext cx="5202906" cy="219512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Clr>
                    <a:schemeClr val="bg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m:rPr>
                        <m:aln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d>
                  </m:oMath>
                </a14:m>
                <a:endParaRPr lang="en-US" sz="180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Clr>
                    <a:schemeClr val="bg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m:rPr>
                        <m:aln/>
                      </m:rP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US" sz="1800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Clr>
                    <a:schemeClr val="bg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m:rPr>
                        <m:aln/>
                      </m:rP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d>
                  </m:oMath>
                </a14:m>
                <a:endParaRPr lang="en-US" sz="180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Clr>
                    <a:schemeClr val="bg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m:rPr>
                        <m:aln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endParaRPr lang="en-US" sz="1800" b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5C98A7E-EAE5-05F2-6FA7-75BB6C283B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0476" y="2060685"/>
                <a:ext cx="5202906" cy="2195128"/>
              </a:xfrm>
              <a:blipFill>
                <a:blip r:embed="rId19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78E6D14-456B-A0E1-3FB6-473CA94024B7}"/>
                  </a:ext>
                </a:extLst>
              </p:cNvPr>
              <p:cNvSpPr/>
              <p:nvPr/>
            </p:nvSpPr>
            <p:spPr>
              <a:xfrm>
                <a:off x="5501268" y="6068426"/>
                <a:ext cx="6690732" cy="728504"/>
              </a:xfrm>
              <a:prstGeom prst="roundRect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neurons have </a:t>
                </a:r>
                <a:r>
                  <a:rPr lang="en-US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ReLU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activation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78E6D14-456B-A0E1-3FB6-473CA9402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268" y="6068426"/>
                <a:ext cx="6690732" cy="728504"/>
              </a:xfrm>
              <a:prstGeom prst="roundRect">
                <a:avLst/>
              </a:prstGeom>
              <a:blipFill>
                <a:blip r:embed="rId20"/>
                <a:stretch>
                  <a:fillRect t="-181356" b="-266102"/>
                </a:stretch>
              </a:blip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FA87A212-7EE5-D974-8D30-66713B380B81}"/>
              </a:ext>
            </a:extLst>
          </p:cNvPr>
          <p:cNvSpPr>
            <a:spLocks noChangeAspect="1"/>
          </p:cNvSpPr>
          <p:nvPr/>
        </p:nvSpPr>
        <p:spPr>
          <a:xfrm>
            <a:off x="5609617" y="6248012"/>
            <a:ext cx="379703" cy="369332"/>
          </a:xfrm>
          <a:prstGeom prst="ellipse">
            <a:avLst/>
          </a:prstGeom>
          <a:noFill/>
          <a:ln w="508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AC9BA85-F828-B45D-683E-1A4BA6E1840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7620" y="1777860"/>
            <a:ext cx="3556000" cy="3048001"/>
          </a:xfrm>
          <a:prstGeom prst="rect">
            <a:avLst/>
          </a:prstGeom>
        </p:spPr>
      </p:pic>
      <p:cxnSp>
        <p:nvCxnSpPr>
          <p:cNvPr id="42" name="e01">
            <a:extLst>
              <a:ext uri="{FF2B5EF4-FFF2-40B4-BE49-F238E27FC236}">
                <a16:creationId xmlns:a16="http://schemas.microsoft.com/office/drawing/2014/main" id="{0BB703B4-601D-8F9F-3C07-95BE53545DA9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>
            <a:off x="1466280" y="3241836"/>
            <a:ext cx="12612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00">
            <a:extLst>
              <a:ext uri="{FF2B5EF4-FFF2-40B4-BE49-F238E27FC236}">
                <a16:creationId xmlns:a16="http://schemas.microsoft.com/office/drawing/2014/main" id="{1F495DC6-678E-16BE-04AB-8CCA4C58DF03}"/>
              </a:ext>
            </a:extLst>
          </p:cNvPr>
          <p:cNvCxnSpPr>
            <a:cxnSpLocks/>
            <a:stCxn id="52" idx="7"/>
            <a:endCxn id="50" idx="2"/>
          </p:cNvCxnSpPr>
          <p:nvPr/>
        </p:nvCxnSpPr>
        <p:spPr>
          <a:xfrm flipV="1">
            <a:off x="1378764" y="2104236"/>
            <a:ext cx="1348716" cy="92631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02">
            <a:extLst>
              <a:ext uri="{FF2B5EF4-FFF2-40B4-BE49-F238E27FC236}">
                <a16:creationId xmlns:a16="http://schemas.microsoft.com/office/drawing/2014/main" id="{A26B8B82-A153-FEB7-2A4D-36D3754EF680}"/>
              </a:ext>
            </a:extLst>
          </p:cNvPr>
          <p:cNvCxnSpPr>
            <a:cxnSpLocks/>
            <a:stCxn id="52" idx="5"/>
            <a:endCxn id="58" idx="2"/>
          </p:cNvCxnSpPr>
          <p:nvPr/>
        </p:nvCxnSpPr>
        <p:spPr>
          <a:xfrm>
            <a:off x="1378764" y="3453120"/>
            <a:ext cx="1348716" cy="92631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12">
            <a:extLst>
              <a:ext uri="{FF2B5EF4-FFF2-40B4-BE49-F238E27FC236}">
                <a16:creationId xmlns:a16="http://schemas.microsoft.com/office/drawing/2014/main" id="{A9DDAD4B-7229-2499-1CC7-A07CC3079D8C}"/>
              </a:ext>
            </a:extLst>
          </p:cNvPr>
          <p:cNvCxnSpPr>
            <a:cxnSpLocks/>
            <a:stCxn id="58" idx="6"/>
            <a:endCxn id="53" idx="3"/>
          </p:cNvCxnSpPr>
          <p:nvPr/>
        </p:nvCxnSpPr>
        <p:spPr>
          <a:xfrm flipV="1">
            <a:off x="3325080" y="3453120"/>
            <a:ext cx="1348716" cy="92631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10">
            <a:extLst>
              <a:ext uri="{FF2B5EF4-FFF2-40B4-BE49-F238E27FC236}">
                <a16:creationId xmlns:a16="http://schemas.microsoft.com/office/drawing/2014/main" id="{3925C40E-FA67-BFD2-5EC8-389921F2D70C}"/>
              </a:ext>
            </a:extLst>
          </p:cNvPr>
          <p:cNvCxnSpPr>
            <a:cxnSpLocks/>
            <a:stCxn id="50" idx="6"/>
            <a:endCxn id="53" idx="1"/>
          </p:cNvCxnSpPr>
          <p:nvPr/>
        </p:nvCxnSpPr>
        <p:spPr>
          <a:xfrm>
            <a:off x="3325080" y="2104236"/>
            <a:ext cx="1348716" cy="92631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11">
            <a:extLst>
              <a:ext uri="{FF2B5EF4-FFF2-40B4-BE49-F238E27FC236}">
                <a16:creationId xmlns:a16="http://schemas.microsoft.com/office/drawing/2014/main" id="{8ECF0DAC-2712-C5B7-9510-BB35F2CE9535}"/>
              </a:ext>
            </a:extLst>
          </p:cNvPr>
          <p:cNvCxnSpPr>
            <a:cxnSpLocks/>
            <a:stCxn id="55" idx="6"/>
            <a:endCxn id="53" idx="2"/>
          </p:cNvCxnSpPr>
          <p:nvPr/>
        </p:nvCxnSpPr>
        <p:spPr>
          <a:xfrm>
            <a:off x="3325080" y="3241836"/>
            <a:ext cx="12612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w10">
                <a:extLst>
                  <a:ext uri="{FF2B5EF4-FFF2-40B4-BE49-F238E27FC236}">
                    <a16:creationId xmlns:a16="http://schemas.microsoft.com/office/drawing/2014/main" id="{FA18643C-3FC0-F5F5-4C51-F3E37B6A9869}"/>
                  </a:ext>
                </a:extLst>
              </p:cNvPr>
              <p:cNvSpPr txBox="1"/>
              <p:nvPr/>
            </p:nvSpPr>
            <p:spPr>
              <a:xfrm>
                <a:off x="3814126" y="2208452"/>
                <a:ext cx="967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9" name="w10">
                <a:extLst>
                  <a:ext uri="{FF2B5EF4-FFF2-40B4-BE49-F238E27FC236}">
                    <a16:creationId xmlns:a16="http://schemas.microsoft.com/office/drawing/2014/main" id="{FA18643C-3FC0-F5F5-4C51-F3E37B6A9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126" y="2208452"/>
                <a:ext cx="96715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X10">
                <a:extLst>
                  <a:ext uri="{FF2B5EF4-FFF2-40B4-BE49-F238E27FC236}">
                    <a16:creationId xmlns:a16="http://schemas.microsoft.com/office/drawing/2014/main" id="{2E95B819-C8D2-835D-9BEA-B824E3987E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7480" y="1805436"/>
                <a:ext cx="597600" cy="597600"/>
              </a:xfrm>
              <a:prstGeom prst="ellipse">
                <a:avLst/>
              </a:prstGeom>
              <a:noFill/>
              <a:ln w="50800" cmpd="dbl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X10">
                <a:extLst>
                  <a:ext uri="{FF2B5EF4-FFF2-40B4-BE49-F238E27FC236}">
                    <a16:creationId xmlns:a16="http://schemas.microsoft.com/office/drawing/2014/main" id="{2E95B819-C8D2-835D-9BEA-B824E3987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80" y="1805436"/>
                <a:ext cx="597600" cy="597600"/>
              </a:xfrm>
              <a:prstGeom prst="ellipse">
                <a:avLst/>
              </a:prstGeom>
              <a:blipFill>
                <a:blip r:embed="rId23"/>
                <a:stretch>
                  <a:fillRect l="-9615"/>
                </a:stretch>
              </a:blipFill>
              <a:ln w="50800" cmpd="dbl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b10">
                <a:extLst>
                  <a:ext uri="{FF2B5EF4-FFF2-40B4-BE49-F238E27FC236}">
                    <a16:creationId xmlns:a16="http://schemas.microsoft.com/office/drawing/2014/main" id="{211B4751-E31F-2ADC-6780-40588E695F3B}"/>
                  </a:ext>
                </a:extLst>
              </p:cNvPr>
              <p:cNvSpPr txBox="1"/>
              <p:nvPr/>
            </p:nvSpPr>
            <p:spPr>
              <a:xfrm>
                <a:off x="2798551" y="1453896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1" name="b10">
                <a:extLst>
                  <a:ext uri="{FF2B5EF4-FFF2-40B4-BE49-F238E27FC236}">
                    <a16:creationId xmlns:a16="http://schemas.microsoft.com/office/drawing/2014/main" id="{211B4751-E31F-2ADC-6780-40588E695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551" y="1453896"/>
                <a:ext cx="316800" cy="369332"/>
              </a:xfrm>
              <a:prstGeom prst="rect">
                <a:avLst/>
              </a:prstGeom>
              <a:blipFill>
                <a:blip r:embed="rId24"/>
                <a:stretch>
                  <a:fillRect r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X00">
                <a:extLst>
                  <a:ext uri="{FF2B5EF4-FFF2-40B4-BE49-F238E27FC236}">
                    <a16:creationId xmlns:a16="http://schemas.microsoft.com/office/drawing/2014/main" id="{915CA39E-16B8-3D87-81BA-F249471420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8680" y="2943036"/>
                <a:ext cx="597600" cy="5976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X00">
                <a:extLst>
                  <a:ext uri="{FF2B5EF4-FFF2-40B4-BE49-F238E27FC236}">
                    <a16:creationId xmlns:a16="http://schemas.microsoft.com/office/drawing/2014/main" id="{915CA39E-16B8-3D87-81BA-F24947142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" y="2943036"/>
                <a:ext cx="597600" cy="597600"/>
              </a:xfrm>
              <a:prstGeom prst="ellipse">
                <a:avLst/>
              </a:prstGeom>
              <a:blipFill>
                <a:blip r:embed="rId6"/>
                <a:stretch>
                  <a:fillRect l="-1632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X20">
                <a:extLst>
                  <a:ext uri="{FF2B5EF4-FFF2-40B4-BE49-F238E27FC236}">
                    <a16:creationId xmlns:a16="http://schemas.microsoft.com/office/drawing/2014/main" id="{D49C58C2-DA25-A9CD-9DDD-0D3EBABFB5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6280" y="2943036"/>
                <a:ext cx="597600" cy="597600"/>
              </a:xfrm>
              <a:prstGeom prst="ellipse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X20">
                <a:extLst>
                  <a:ext uri="{FF2B5EF4-FFF2-40B4-BE49-F238E27FC236}">
                    <a16:creationId xmlns:a16="http://schemas.microsoft.com/office/drawing/2014/main" id="{D49C58C2-DA25-A9CD-9DDD-0D3EBABFB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280" y="2943036"/>
                <a:ext cx="597600" cy="597600"/>
              </a:xfrm>
              <a:prstGeom prst="ellipse">
                <a:avLst/>
              </a:prstGeom>
              <a:blipFill>
                <a:blip r:embed="rId25"/>
                <a:stretch>
                  <a:fillRect l="-14286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w11">
                <a:extLst>
                  <a:ext uri="{FF2B5EF4-FFF2-40B4-BE49-F238E27FC236}">
                    <a16:creationId xmlns:a16="http://schemas.microsoft.com/office/drawing/2014/main" id="{E86706A7-1DE8-44C4-E663-CA919DF7A050}"/>
                  </a:ext>
                </a:extLst>
              </p:cNvPr>
              <p:cNvSpPr txBox="1"/>
              <p:nvPr/>
            </p:nvSpPr>
            <p:spPr>
              <a:xfrm>
                <a:off x="3702866" y="2900899"/>
                <a:ext cx="850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4" name="w11">
                <a:extLst>
                  <a:ext uri="{FF2B5EF4-FFF2-40B4-BE49-F238E27FC236}">
                    <a16:creationId xmlns:a16="http://schemas.microsoft.com/office/drawing/2014/main" id="{E86706A7-1DE8-44C4-E663-CA919DF7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866" y="2900899"/>
                <a:ext cx="850936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X11">
                <a:extLst>
                  <a:ext uri="{FF2B5EF4-FFF2-40B4-BE49-F238E27FC236}">
                    <a16:creationId xmlns:a16="http://schemas.microsoft.com/office/drawing/2014/main" id="{2D0ED168-2712-E88E-3DA7-32EC5F4549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7480" y="2943036"/>
                <a:ext cx="597600" cy="597600"/>
              </a:xfrm>
              <a:prstGeom prst="ellipse">
                <a:avLst/>
              </a:prstGeom>
              <a:noFill/>
              <a:ln w="50800" cmpd="dbl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X11">
                <a:extLst>
                  <a:ext uri="{FF2B5EF4-FFF2-40B4-BE49-F238E27FC236}">
                    <a16:creationId xmlns:a16="http://schemas.microsoft.com/office/drawing/2014/main" id="{2D0ED168-2712-E88E-3DA7-32EC5F4549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80" y="2943036"/>
                <a:ext cx="597600" cy="597600"/>
              </a:xfrm>
              <a:prstGeom prst="ellipse">
                <a:avLst/>
              </a:prstGeom>
              <a:blipFill>
                <a:blip r:embed="rId27"/>
                <a:stretch>
                  <a:fillRect l="-9615"/>
                </a:stretch>
              </a:blipFill>
              <a:ln w="50800" cmpd="dbl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b11">
                <a:extLst>
                  <a:ext uri="{FF2B5EF4-FFF2-40B4-BE49-F238E27FC236}">
                    <a16:creationId xmlns:a16="http://schemas.microsoft.com/office/drawing/2014/main" id="{9CA200CB-EEF1-57D2-D996-5834F6645EB8}"/>
                  </a:ext>
                </a:extLst>
              </p:cNvPr>
              <p:cNvSpPr txBox="1"/>
              <p:nvPr/>
            </p:nvSpPr>
            <p:spPr>
              <a:xfrm>
                <a:off x="2797128" y="2597965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6" name="b11">
                <a:extLst>
                  <a:ext uri="{FF2B5EF4-FFF2-40B4-BE49-F238E27FC236}">
                    <a16:creationId xmlns:a16="http://schemas.microsoft.com/office/drawing/2014/main" id="{9CA200CB-EEF1-57D2-D996-5834F6645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128" y="2597965"/>
                <a:ext cx="316800" cy="369332"/>
              </a:xfrm>
              <a:prstGeom prst="rect">
                <a:avLst/>
              </a:prstGeom>
              <a:blipFill>
                <a:blip r:embed="rId28"/>
                <a:stretch>
                  <a:fillRect r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w12">
                <a:extLst>
                  <a:ext uri="{FF2B5EF4-FFF2-40B4-BE49-F238E27FC236}">
                    <a16:creationId xmlns:a16="http://schemas.microsoft.com/office/drawing/2014/main" id="{80D33437-51B6-B69E-4BD4-703EE347A313}"/>
                  </a:ext>
                </a:extLst>
              </p:cNvPr>
              <p:cNvSpPr txBox="1"/>
              <p:nvPr/>
            </p:nvSpPr>
            <p:spPr>
              <a:xfrm>
                <a:off x="3881652" y="3548831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7" name="w12">
                <a:extLst>
                  <a:ext uri="{FF2B5EF4-FFF2-40B4-BE49-F238E27FC236}">
                    <a16:creationId xmlns:a16="http://schemas.microsoft.com/office/drawing/2014/main" id="{80D33437-51B6-B69E-4BD4-703EE347A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652" y="3548831"/>
                <a:ext cx="316800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X12">
                <a:extLst>
                  <a:ext uri="{FF2B5EF4-FFF2-40B4-BE49-F238E27FC236}">
                    <a16:creationId xmlns:a16="http://schemas.microsoft.com/office/drawing/2014/main" id="{EE19CC6D-2641-3ED7-19CC-A354D9B9DA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7480" y="4080636"/>
                <a:ext cx="597600" cy="597600"/>
              </a:xfrm>
              <a:prstGeom prst="ellipse">
                <a:avLst/>
              </a:prstGeom>
              <a:noFill/>
              <a:ln w="50800" cmpd="dbl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X12">
                <a:extLst>
                  <a:ext uri="{FF2B5EF4-FFF2-40B4-BE49-F238E27FC236}">
                    <a16:creationId xmlns:a16="http://schemas.microsoft.com/office/drawing/2014/main" id="{EE19CC6D-2641-3ED7-19CC-A354D9B9D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80" y="4080636"/>
                <a:ext cx="597600" cy="597600"/>
              </a:xfrm>
              <a:prstGeom prst="ellipse">
                <a:avLst/>
              </a:prstGeom>
              <a:blipFill>
                <a:blip r:embed="rId30"/>
                <a:stretch>
                  <a:fillRect l="-9615"/>
                </a:stretch>
              </a:blipFill>
              <a:ln w="50800" cmpd="dbl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b12">
                <a:extLst>
                  <a:ext uri="{FF2B5EF4-FFF2-40B4-BE49-F238E27FC236}">
                    <a16:creationId xmlns:a16="http://schemas.microsoft.com/office/drawing/2014/main" id="{08D1A423-4F52-54C7-EE7F-B244D6F0A4F9}"/>
                  </a:ext>
                </a:extLst>
              </p:cNvPr>
              <p:cNvSpPr txBox="1"/>
              <p:nvPr/>
            </p:nvSpPr>
            <p:spPr>
              <a:xfrm>
                <a:off x="2794282" y="3726825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9" name="b12">
                <a:extLst>
                  <a:ext uri="{FF2B5EF4-FFF2-40B4-BE49-F238E27FC236}">
                    <a16:creationId xmlns:a16="http://schemas.microsoft.com/office/drawing/2014/main" id="{08D1A423-4F52-54C7-EE7F-B244D6F0A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282" y="3726825"/>
                <a:ext cx="316800" cy="369332"/>
              </a:xfrm>
              <a:prstGeom prst="rect">
                <a:avLst/>
              </a:prstGeom>
              <a:blipFill>
                <a:blip r:embed="rId31"/>
                <a:stretch>
                  <a:fillRect r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b20">
                <a:extLst>
                  <a:ext uri="{FF2B5EF4-FFF2-40B4-BE49-F238E27FC236}">
                    <a16:creationId xmlns:a16="http://schemas.microsoft.com/office/drawing/2014/main" id="{443511AD-3CE5-619E-AC61-4C8B126767DB}"/>
                  </a:ext>
                </a:extLst>
              </p:cNvPr>
              <p:cNvSpPr txBox="1"/>
              <p:nvPr/>
            </p:nvSpPr>
            <p:spPr>
              <a:xfrm>
                <a:off x="4441512" y="2625954"/>
                <a:ext cx="825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b20">
                <a:extLst>
                  <a:ext uri="{FF2B5EF4-FFF2-40B4-BE49-F238E27FC236}">
                    <a16:creationId xmlns:a16="http://schemas.microsoft.com/office/drawing/2014/main" id="{443511AD-3CE5-619E-AC61-4C8B12676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512" y="2625954"/>
                <a:ext cx="825000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w00">
                <a:extLst>
                  <a:ext uri="{FF2B5EF4-FFF2-40B4-BE49-F238E27FC236}">
                    <a16:creationId xmlns:a16="http://schemas.microsoft.com/office/drawing/2014/main" id="{87237CC3-7E59-4DD8-01CC-62967C5CF268}"/>
                  </a:ext>
                </a:extLst>
              </p:cNvPr>
              <p:cNvSpPr txBox="1"/>
              <p:nvPr/>
            </p:nvSpPr>
            <p:spPr>
              <a:xfrm>
                <a:off x="1738746" y="2157731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3" name="w00">
                <a:extLst>
                  <a:ext uri="{FF2B5EF4-FFF2-40B4-BE49-F238E27FC236}">
                    <a16:creationId xmlns:a16="http://schemas.microsoft.com/office/drawing/2014/main" id="{87237CC3-7E59-4DD8-01CC-62967C5CF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46" y="2157731"/>
                <a:ext cx="316800" cy="369332"/>
              </a:xfrm>
              <a:prstGeom prst="rect">
                <a:avLst/>
              </a:prstGeom>
              <a:blipFill>
                <a:blip r:embed="rId33"/>
                <a:stretch>
                  <a:fillRect r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w01">
                <a:extLst>
                  <a:ext uri="{FF2B5EF4-FFF2-40B4-BE49-F238E27FC236}">
                    <a16:creationId xmlns:a16="http://schemas.microsoft.com/office/drawing/2014/main" id="{99381990-99E7-0104-9A90-1B9DD1121528}"/>
                  </a:ext>
                </a:extLst>
              </p:cNvPr>
              <p:cNvSpPr txBox="1"/>
              <p:nvPr/>
            </p:nvSpPr>
            <p:spPr>
              <a:xfrm>
                <a:off x="1738746" y="2872408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4" name="w01">
                <a:extLst>
                  <a:ext uri="{FF2B5EF4-FFF2-40B4-BE49-F238E27FC236}">
                    <a16:creationId xmlns:a16="http://schemas.microsoft.com/office/drawing/2014/main" id="{99381990-99E7-0104-9A90-1B9DD1121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46" y="2872408"/>
                <a:ext cx="316800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w02">
                <a:extLst>
                  <a:ext uri="{FF2B5EF4-FFF2-40B4-BE49-F238E27FC236}">
                    <a16:creationId xmlns:a16="http://schemas.microsoft.com/office/drawing/2014/main" id="{BE9764B6-F106-F6AD-A94A-F31DDD030F43}"/>
                  </a:ext>
                </a:extLst>
              </p:cNvPr>
              <p:cNvSpPr txBox="1"/>
              <p:nvPr/>
            </p:nvSpPr>
            <p:spPr>
              <a:xfrm>
                <a:off x="1738746" y="3479642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6" name="w02">
                <a:extLst>
                  <a:ext uri="{FF2B5EF4-FFF2-40B4-BE49-F238E27FC236}">
                    <a16:creationId xmlns:a16="http://schemas.microsoft.com/office/drawing/2014/main" id="{BE9764B6-F106-F6AD-A94A-F31DDD03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46" y="3479642"/>
                <a:ext cx="316800" cy="369332"/>
              </a:xfrm>
              <a:prstGeom prst="rect">
                <a:avLst/>
              </a:prstGeom>
              <a:blipFill>
                <a:blip r:embed="rId35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144796E8-0AFF-A1C2-E09C-0F4FA71BA16D}"/>
              </a:ext>
            </a:extLst>
          </p:cNvPr>
          <p:cNvSpPr/>
          <p:nvPr/>
        </p:nvSpPr>
        <p:spPr>
          <a:xfrm>
            <a:off x="743712" y="1453896"/>
            <a:ext cx="4506038" cy="333602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8301234-652B-FE6E-1C90-A814C4C8A2B3}"/>
              </a:ext>
            </a:extLst>
          </p:cNvPr>
          <p:cNvSpPr/>
          <p:nvPr/>
        </p:nvSpPr>
        <p:spPr>
          <a:xfrm>
            <a:off x="2587448" y="1690688"/>
            <a:ext cx="2662302" cy="309923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487FB24-4FFB-5028-9BB6-219349DF9D89}"/>
              </a:ext>
            </a:extLst>
          </p:cNvPr>
          <p:cNvSpPr/>
          <p:nvPr/>
        </p:nvSpPr>
        <p:spPr>
          <a:xfrm>
            <a:off x="2643968" y="4007593"/>
            <a:ext cx="753162" cy="7204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BE5A51A-0998-2B7D-DA22-B328B9AF8542}"/>
              </a:ext>
            </a:extLst>
          </p:cNvPr>
          <p:cNvSpPr/>
          <p:nvPr/>
        </p:nvSpPr>
        <p:spPr>
          <a:xfrm>
            <a:off x="2650064" y="2878095"/>
            <a:ext cx="753162" cy="7204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50278BC-955C-661B-11BC-D4EF069D2C8D}"/>
              </a:ext>
            </a:extLst>
          </p:cNvPr>
          <p:cNvSpPr/>
          <p:nvPr/>
        </p:nvSpPr>
        <p:spPr>
          <a:xfrm>
            <a:off x="2653977" y="1736938"/>
            <a:ext cx="753162" cy="7204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502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49" grpId="1"/>
      <p:bldP spid="49" grpId="2"/>
      <p:bldP spid="49" grpId="3"/>
      <p:bldP spid="50" grpId="0" animBg="1"/>
      <p:bldP spid="50" grpId="1" animBg="1"/>
      <p:bldP spid="50" grpId="2" animBg="1"/>
      <p:bldP spid="50" grpId="3" animBg="1"/>
      <p:bldP spid="51" grpId="0"/>
      <p:bldP spid="51" grpId="1"/>
      <p:bldP spid="53" grpId="0" animBg="1"/>
      <p:bldP spid="53" grpId="1" animBg="1"/>
      <p:bldP spid="54" grpId="0"/>
      <p:bldP spid="54" grpId="1"/>
      <p:bldP spid="54" grpId="2"/>
      <p:bldP spid="54" grpId="3"/>
      <p:bldP spid="55" grpId="0" animBg="1"/>
      <p:bldP spid="55" grpId="1" animBg="1"/>
      <p:bldP spid="55" grpId="2" animBg="1"/>
      <p:bldP spid="55" grpId="3" animBg="1"/>
      <p:bldP spid="56" grpId="0"/>
      <p:bldP spid="56" grpId="1"/>
      <p:bldP spid="57" grpId="0"/>
      <p:bldP spid="57" grpId="1"/>
      <p:bldP spid="57" grpId="2"/>
      <p:bldP spid="57" grpId="3"/>
      <p:bldP spid="58" grpId="0" animBg="1"/>
      <p:bldP spid="58" grpId="1" animBg="1"/>
      <p:bldP spid="58" grpId="2" animBg="1"/>
      <p:bldP spid="58" grpId="3" animBg="1"/>
      <p:bldP spid="59" grpId="0"/>
      <p:bldP spid="59" grpId="1"/>
      <p:bldP spid="60" grpId="0"/>
      <p:bldP spid="60" grpId="1"/>
      <p:bldP spid="63" grpId="0"/>
      <p:bldP spid="63" grpId="1"/>
      <p:bldP spid="64" grpId="0"/>
      <p:bldP spid="64" grpId="1"/>
      <p:bldP spid="66" grpId="0"/>
      <p:bldP spid="66" grpId="1"/>
      <p:bldP spid="78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9F71BFA3-C19E-4944-D3A2-C0A7BF2F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20" y="1777860"/>
            <a:ext cx="3556000" cy="3048001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3DDFEAC-BAE3-4EC4-B799-90DA2D51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DNN Semantics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EC5734-667A-5878-62AE-D01E35B2E457}"/>
              </a:ext>
            </a:extLst>
          </p:cNvPr>
          <p:cNvGrpSpPr/>
          <p:nvPr/>
        </p:nvGrpSpPr>
        <p:grpSpPr>
          <a:xfrm>
            <a:off x="871694" y="1449784"/>
            <a:ext cx="4397832" cy="3224340"/>
            <a:chOff x="7668836" y="-89485"/>
            <a:chExt cx="4397832" cy="322434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30B31F0-E847-2B49-E311-8476F98DA59E}"/>
                </a:ext>
              </a:extLst>
            </p:cNvPr>
            <p:cNvGrpSpPr/>
            <p:nvPr/>
          </p:nvGrpSpPr>
          <p:grpSpPr>
            <a:xfrm>
              <a:off x="7668836" y="-89485"/>
              <a:ext cx="4397832" cy="3224340"/>
              <a:chOff x="1258623" y="2454250"/>
              <a:chExt cx="4397832" cy="322434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C2B9163F-3D89-8168-21F2-55685FDCEC36}"/>
                  </a:ext>
                </a:extLst>
              </p:cNvPr>
              <p:cNvCxnSpPr>
                <a:cxnSpLocks/>
                <a:stCxn id="19" idx="6"/>
                <a:endCxn id="25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054756-9B71-F8A1-8999-1D78769D1C27}"/>
                  </a:ext>
                </a:extLst>
              </p:cNvPr>
              <p:cNvCxnSpPr>
                <a:cxnSpLocks/>
                <a:stCxn id="19" idx="7"/>
                <a:endCxn id="30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A815280-3031-7DA3-C174-EB7E0972CCCE}"/>
                  </a:ext>
                </a:extLst>
              </p:cNvPr>
              <p:cNvCxnSpPr>
                <a:cxnSpLocks/>
                <a:stCxn id="19" idx="5"/>
                <a:endCxn id="17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5CC5FDF-E672-1106-CAA3-5DB33BD9EFEF}"/>
                  </a:ext>
                </a:extLst>
              </p:cNvPr>
              <p:cNvCxnSpPr>
                <a:cxnSpLocks/>
                <a:stCxn id="17" idx="6"/>
                <a:endCxn id="20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FD2F657-115D-CD4D-3EC4-29BF033EF5B0}"/>
                  </a:ext>
                </a:extLst>
              </p:cNvPr>
              <p:cNvCxnSpPr>
                <a:cxnSpLocks/>
                <a:stCxn id="30" idx="6"/>
                <a:endCxn id="20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469ECD-03EC-C8F9-59AB-3CB053B28061}"/>
                  </a:ext>
                </a:extLst>
              </p:cNvPr>
              <p:cNvCxnSpPr>
                <a:cxnSpLocks/>
                <a:stCxn id="25" idx="6"/>
                <a:endCxn id="20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BF79448-EA8A-0127-53F1-962B73403ADA}"/>
                  </a:ext>
                </a:extLst>
              </p:cNvPr>
              <p:cNvGrpSpPr/>
              <p:nvPr/>
            </p:nvGrpSpPr>
            <p:grpSpPr>
              <a:xfrm>
                <a:off x="3117423" y="2454250"/>
                <a:ext cx="2053798" cy="1123888"/>
                <a:chOff x="4825200" y="1641060"/>
                <a:chExt cx="2053798" cy="112388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A0AB862-918A-5011-796F-9CE38D1BC4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1846" y="2395616"/>
                      <a:ext cx="96715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A0AB862-918A-5011-796F-9CE38D1BC4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1846" y="2395616"/>
                      <a:ext cx="967152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A11C4ED-5492-7FE7-0CEF-0EB25BEF7BC8}"/>
                    </a:ext>
                  </a:extLst>
                </p:cNvPr>
                <p:cNvGrpSpPr/>
                <p:nvPr/>
              </p:nvGrpSpPr>
              <p:grpSpPr>
                <a:xfrm>
                  <a:off x="4825200" y="1641060"/>
                  <a:ext cx="597600" cy="949140"/>
                  <a:chOff x="4825200" y="1641060"/>
                  <a:chExt cx="597600" cy="949140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C964CFE2-C367-4456-61DB-B2226E1E4BD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19926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C964CFE2-C367-4456-61DB-B2226E1E4BD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25200" y="1992600"/>
                        <a:ext cx="597600" cy="597600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 l="-11765"/>
                        </a:stretch>
                      </a:blipFill>
                      <a:ln w="50800" cmpd="dbl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7C127499-3B42-0E26-B310-6392F7DA60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6271" y="1641060"/>
                        <a:ext cx="31680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7C127499-3B42-0E26-B310-6392F7DA604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6271" y="1641060"/>
                        <a:ext cx="316800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4615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BFA494C-647A-BE13-E972-94EB0B861C76}"/>
                  </a:ext>
                </a:extLst>
              </p:cNvPr>
              <p:cNvGrpSpPr/>
              <p:nvPr/>
            </p:nvGrpSpPr>
            <p:grpSpPr>
              <a:xfrm>
                <a:off x="1258623" y="3598319"/>
                <a:ext cx="4315200" cy="942671"/>
                <a:chOff x="2966400" y="2785129"/>
                <a:chExt cx="4315200" cy="942671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2BC45E13-6754-DDA9-5085-50AA1D1DE1C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966400" y="3130200"/>
                      <a:ext cx="597600" cy="5976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2BC45E13-6754-DDA9-5085-50AA1D1DE1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6400" y="3130200"/>
                      <a:ext cx="597600" cy="597600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 l="-16327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5B00A512-1226-D0F0-C481-88898381CA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684000" y="3130200"/>
                      <a:ext cx="597600" cy="5976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5B00A512-1226-D0F0-C481-88898381CA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4000" y="3130200"/>
                      <a:ext cx="597600" cy="59760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 l="-14000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E9F470C-EF0F-E4B2-9B1C-3450D6306CB9}"/>
                    </a:ext>
                  </a:extLst>
                </p:cNvPr>
                <p:cNvGrpSpPr/>
                <p:nvPr/>
              </p:nvGrpSpPr>
              <p:grpSpPr>
                <a:xfrm>
                  <a:off x="4825200" y="2785129"/>
                  <a:ext cx="1826322" cy="942671"/>
                  <a:chOff x="4825200" y="2785129"/>
                  <a:chExt cx="1826322" cy="94267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10541DF2-ED17-135D-1EF7-4C99DEF12B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6" y="3088063"/>
                        <a:ext cx="85093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oMath>
                          </m:oMathPara>
                        </a14:m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10541DF2-ED17-135D-1EF7-4C99DEF12BA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6" y="3088063"/>
                        <a:ext cx="850936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2FCE73C-77C4-718F-8E86-4719B9971004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597600" cy="942671"/>
                    <a:chOff x="4825200" y="2785129"/>
                    <a:chExt cx="597600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25" name="Oval 24">
                          <a:extLst>
                            <a:ext uri="{FF2B5EF4-FFF2-40B4-BE49-F238E27FC236}">
                              <a16:creationId xmlns:a16="http://schemas.microsoft.com/office/drawing/2014/main" id="{F5A08A41-04CF-DDA4-2853-771A5EBC3A3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4825200" y="3130200"/>
                          <a:ext cx="597600" cy="597600"/>
                        </a:xfrm>
                        <a:prstGeom prst="ellipse">
                          <a:avLst/>
                        </a:prstGeom>
                        <a:noFill/>
                        <a:ln w="50800" cmpd="dbl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25" name="Oval 24">
                          <a:extLst>
                            <a:ext uri="{FF2B5EF4-FFF2-40B4-BE49-F238E27FC236}">
                              <a16:creationId xmlns:a16="http://schemas.microsoft.com/office/drawing/2014/main" id="{F5A08A41-04CF-DDA4-2853-771A5EBC3A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25200" y="3130200"/>
                          <a:ext cx="597600" cy="597600"/>
                        </a:xfrm>
                        <a:prstGeom prst="ellipse">
                          <a:avLst/>
                        </a:prstGeom>
                        <a:blipFill>
                          <a:blip r:embed="rId10"/>
                          <a:stretch>
                            <a:fillRect l="-11765"/>
                          </a:stretch>
                        </a:blipFill>
                        <a:ln w="50800" cmpd="dbl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B78454F1-2B20-2FC1-8234-92E7721B573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4848" y="2785129"/>
                          <a:ext cx="31680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/>
                        </a:p>
                      </p:txBody>
                    </p:sp>
                  </mc:Choice>
                  <mc:Fallback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B78454F1-2B20-2FC1-8234-92E7721B573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4848" y="2785129"/>
                          <a:ext cx="316800" cy="369332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r="-4615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51FE23E-3D0D-A555-81DD-A11095AB651E}"/>
                  </a:ext>
                </a:extLst>
              </p:cNvPr>
              <p:cNvGrpSpPr/>
              <p:nvPr/>
            </p:nvGrpSpPr>
            <p:grpSpPr>
              <a:xfrm>
                <a:off x="3117423" y="4549185"/>
                <a:ext cx="1470972" cy="1129405"/>
                <a:chOff x="4825200" y="3735995"/>
                <a:chExt cx="1470972" cy="11294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2E4A767C-B659-D3F4-8527-71D21DC7E0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9372" y="3735995"/>
                      <a:ext cx="3168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2E4A767C-B659-D3F4-8527-71D21DC7E0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9372" y="3735995"/>
                      <a:ext cx="316800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42DE6BA-E08A-8E6D-98B6-53E29B268D3E}"/>
                    </a:ext>
                  </a:extLst>
                </p:cNvPr>
                <p:cNvGrpSpPr/>
                <p:nvPr/>
              </p:nvGrpSpPr>
              <p:grpSpPr>
                <a:xfrm>
                  <a:off x="4825200" y="3913989"/>
                  <a:ext cx="597600" cy="951411"/>
                  <a:chOff x="4825200" y="3913989"/>
                  <a:chExt cx="597600" cy="95141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" name="Oval 16">
                        <a:extLst>
                          <a:ext uri="{FF2B5EF4-FFF2-40B4-BE49-F238E27FC236}">
                            <a16:creationId xmlns:a16="http://schemas.microsoft.com/office/drawing/2014/main" id="{6C6EB763-CDFB-01FB-ADF3-058FF47FE44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42678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" name="Oval 16">
                        <a:extLst>
                          <a:ext uri="{FF2B5EF4-FFF2-40B4-BE49-F238E27FC236}">
                            <a16:creationId xmlns:a16="http://schemas.microsoft.com/office/drawing/2014/main" id="{6C6EB763-CDFB-01FB-ADF3-058FF47FE4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25200" y="4267800"/>
                        <a:ext cx="597600" cy="597600"/>
                      </a:xfrm>
                      <a:prstGeom prst="ellipse">
                        <a:avLst/>
                      </a:prstGeom>
                      <a:blipFill>
                        <a:blip r:embed="rId13"/>
                        <a:stretch>
                          <a:fillRect l="-11765"/>
                        </a:stretch>
                      </a:blipFill>
                      <a:ln w="50800" cmpd="dbl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C7937A46-83D9-3037-7033-E80998B32ED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2002" y="3913989"/>
                        <a:ext cx="31680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/>
                      </a:p>
                    </p:txBody>
                  </p:sp>
                </mc:Choice>
                <mc:Fallback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C7937A46-83D9-3037-7033-E80998B32ED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2002" y="3913989"/>
                        <a:ext cx="316800" cy="3693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r="-4615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45AF9A0-C344-02C6-5304-CC8198F09F04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5" y="3626308"/>
                    <a:ext cx="825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45AF9A0-C344-02C6-5304-CC8198F09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5" y="3626308"/>
                    <a:ext cx="82500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E6BD233-C43C-E390-22A9-5E7817702EBA}"/>
                    </a:ext>
                  </a:extLst>
                </p:cNvPr>
                <p:cNvSpPr txBox="1"/>
                <p:nvPr/>
              </p:nvSpPr>
              <p:spPr>
                <a:xfrm>
                  <a:off x="8538902" y="614350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E6BD233-C43C-E390-22A9-5E7817702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614350"/>
                  <a:ext cx="316800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9DA177-43C6-2690-A4B9-B7BE884A6315}"/>
                    </a:ext>
                  </a:extLst>
                </p:cNvPr>
                <p:cNvSpPr txBox="1"/>
                <p:nvPr/>
              </p:nvSpPr>
              <p:spPr>
                <a:xfrm>
                  <a:off x="8538902" y="1329027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9DA177-43C6-2690-A4B9-B7BE884A63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329027"/>
                  <a:ext cx="31680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79376E2-EB2D-2151-56AA-0EBF6C41A87C}"/>
                    </a:ext>
                  </a:extLst>
                </p:cNvPr>
                <p:cNvSpPr txBox="1"/>
                <p:nvPr/>
              </p:nvSpPr>
              <p:spPr>
                <a:xfrm>
                  <a:off x="8538902" y="1936261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79376E2-EB2D-2151-56AA-0EBF6C41A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936261"/>
                  <a:ext cx="316800" cy="369332"/>
                </a:xfrm>
                <a:prstGeom prst="rect">
                  <a:avLst/>
                </a:prstGeom>
                <a:blipFill>
                  <a:blip r:embed="rId18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C76A0B-37FE-8659-FF84-7F3E7BDB0D0F}"/>
                  </a:ext>
                </a:extLst>
              </p:cNvPr>
              <p:cNvSpPr/>
              <p:nvPr/>
            </p:nvSpPr>
            <p:spPr>
              <a:xfrm>
                <a:off x="511380" y="339214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C76A0B-37FE-8659-FF84-7F3E7BDB0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80" y="3392149"/>
                <a:ext cx="506630" cy="3311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541AA6-8114-4D83-CCC6-33DAFD38B4D8}"/>
                  </a:ext>
                </a:extLst>
              </p:cNvPr>
              <p:cNvSpPr/>
              <p:nvPr/>
            </p:nvSpPr>
            <p:spPr>
              <a:xfrm>
                <a:off x="2382609" y="227146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541AA6-8114-4D83-CCC6-33DAFD38B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09" y="2271469"/>
                <a:ext cx="506630" cy="3311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B078068-E3B0-A48E-270E-D0AEC2A91FC8}"/>
                  </a:ext>
                </a:extLst>
              </p:cNvPr>
              <p:cNvSpPr/>
              <p:nvPr/>
            </p:nvSpPr>
            <p:spPr>
              <a:xfrm>
                <a:off x="3204072" y="227146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B078068-E3B0-A48E-270E-D0AEC2A91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72" y="2271469"/>
                <a:ext cx="506630" cy="3311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3B4A76-2297-C07D-EEA3-F274564E1965}"/>
                  </a:ext>
                </a:extLst>
              </p:cNvPr>
              <p:cNvSpPr/>
              <p:nvPr/>
            </p:nvSpPr>
            <p:spPr>
              <a:xfrm>
                <a:off x="2382609" y="339214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3B4A76-2297-C07D-EEA3-F274564E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09" y="3392149"/>
                <a:ext cx="506630" cy="3311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5C1999-71DA-7EBD-5B20-159ABD588E2B}"/>
                  </a:ext>
                </a:extLst>
              </p:cNvPr>
              <p:cNvSpPr/>
              <p:nvPr/>
            </p:nvSpPr>
            <p:spPr>
              <a:xfrm>
                <a:off x="2382609" y="4530581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−0.75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5C1999-71DA-7EBD-5B20-159ABD588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09" y="4530581"/>
                <a:ext cx="506630" cy="331104"/>
              </a:xfrm>
              <a:prstGeom prst="rect">
                <a:avLst/>
              </a:prstGeom>
              <a:blipFill>
                <a:blip r:embed="rId23"/>
                <a:stretch>
                  <a:fillRect l="-2326" r="-2326"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830776E-5D91-30B6-5DDD-1D1918B020C6}"/>
                  </a:ext>
                </a:extLst>
              </p:cNvPr>
              <p:cNvSpPr/>
              <p:nvPr/>
            </p:nvSpPr>
            <p:spPr>
              <a:xfrm>
                <a:off x="3204072" y="339214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830776E-5D91-30B6-5DDD-1D1918B02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72" y="3392149"/>
                <a:ext cx="506630" cy="3311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26F9AD5-078E-8FA5-F80E-C116CCB79A58}"/>
                  </a:ext>
                </a:extLst>
              </p:cNvPr>
              <p:cNvSpPr/>
              <p:nvPr/>
            </p:nvSpPr>
            <p:spPr>
              <a:xfrm>
                <a:off x="3204072" y="4530581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26F9AD5-078E-8FA5-F80E-C116CCB79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72" y="4530581"/>
                <a:ext cx="506630" cy="3311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BBB37869-FD83-D9DA-C289-74F25E75C061}"/>
              </a:ext>
            </a:extLst>
          </p:cNvPr>
          <p:cNvSpPr/>
          <p:nvPr/>
        </p:nvSpPr>
        <p:spPr>
          <a:xfrm>
            <a:off x="3204072" y="1624775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18AD1E-996A-8059-F186-C099C3B19DF0}"/>
              </a:ext>
            </a:extLst>
          </p:cNvPr>
          <p:cNvSpPr/>
          <p:nvPr/>
        </p:nvSpPr>
        <p:spPr>
          <a:xfrm>
            <a:off x="3204072" y="2767660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13CE27-D031-C903-5FB5-656E34B98CEC}"/>
              </a:ext>
            </a:extLst>
          </p:cNvPr>
          <p:cNvSpPr/>
          <p:nvPr/>
        </p:nvSpPr>
        <p:spPr>
          <a:xfrm>
            <a:off x="3204072" y="3967521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5ACC62C-21C5-3421-B4A1-D917B5238D8A}"/>
                  </a:ext>
                </a:extLst>
              </p:cNvPr>
              <p:cNvSpPr/>
              <p:nvPr/>
            </p:nvSpPr>
            <p:spPr>
              <a:xfrm>
                <a:off x="5063590" y="339214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5ACC62C-21C5-3421-B4A1-D917B5238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590" y="3392149"/>
                <a:ext cx="506630" cy="3311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0FBD30-39FB-DFC2-CA6A-1C3EDAA09DF8}"/>
                  </a:ext>
                </a:extLst>
              </p:cNvPr>
              <p:cNvSpPr txBox="1"/>
              <p:nvPr/>
            </p:nvSpPr>
            <p:spPr>
              <a:xfrm>
                <a:off x="213390" y="5300221"/>
                <a:ext cx="1155186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0FBD30-39FB-DFC2-CA6A-1C3EDAA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0" y="5300221"/>
                <a:ext cx="11551860" cy="50687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D63FF9-5D03-D897-422E-DC8ACEEB6774}"/>
                  </a:ext>
                </a:extLst>
              </p:cNvPr>
              <p:cNvSpPr/>
              <p:nvPr/>
            </p:nvSpPr>
            <p:spPr>
              <a:xfrm>
                <a:off x="1564746" y="5388104"/>
                <a:ext cx="408834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D63FF9-5D03-D897-422E-DC8ACEEB6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46" y="5388104"/>
                <a:ext cx="408834" cy="331104"/>
              </a:xfrm>
              <a:prstGeom prst="rect">
                <a:avLst/>
              </a:prstGeom>
              <a:blipFill>
                <a:blip r:embed="rId28"/>
                <a:stretch>
                  <a:fillRect l="-5714" r="-2857"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740A7A-9C91-3F51-A483-6F67A86DC5F5}"/>
                  </a:ext>
                </a:extLst>
              </p:cNvPr>
              <p:cNvSpPr/>
              <p:nvPr/>
            </p:nvSpPr>
            <p:spPr>
              <a:xfrm>
                <a:off x="3982714" y="5392312"/>
                <a:ext cx="408834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740A7A-9C91-3F51-A483-6F67A86DC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714" y="5392312"/>
                <a:ext cx="408834" cy="331104"/>
              </a:xfrm>
              <a:prstGeom prst="rect">
                <a:avLst/>
              </a:prstGeom>
              <a:blipFill>
                <a:blip r:embed="rId29"/>
                <a:stretch>
                  <a:fillRect l="-2778"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0403F9-C94C-6B43-F44B-0200179C837E}"/>
                  </a:ext>
                </a:extLst>
              </p:cNvPr>
              <p:cNvSpPr/>
              <p:nvPr/>
            </p:nvSpPr>
            <p:spPr>
              <a:xfrm>
                <a:off x="6624426" y="5388104"/>
                <a:ext cx="408834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0403F9-C94C-6B43-F44B-0200179C8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26" y="5388104"/>
                <a:ext cx="408834" cy="331104"/>
              </a:xfrm>
              <a:prstGeom prst="rect">
                <a:avLst/>
              </a:prstGeom>
              <a:blipFill>
                <a:blip r:embed="rId30"/>
                <a:stretch>
                  <a:fillRect l="-2778"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A6443C0-FB11-7F7F-1ED6-CE884FA7C052}"/>
                  </a:ext>
                </a:extLst>
              </p:cNvPr>
              <p:cNvSpPr/>
              <p:nvPr/>
            </p:nvSpPr>
            <p:spPr>
              <a:xfrm>
                <a:off x="9225318" y="5388104"/>
                <a:ext cx="408834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A6443C0-FB11-7F7F-1ED6-CE884FA7C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318" y="5388104"/>
                <a:ext cx="408834" cy="331104"/>
              </a:xfrm>
              <a:prstGeom prst="rect">
                <a:avLst/>
              </a:prstGeom>
              <a:blipFill>
                <a:blip r:embed="rId31"/>
                <a:stretch>
                  <a:fillRect l="-2857" r="-2857"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3FAEDE5-2145-1452-BD37-2D8B8ECC90DD}"/>
                  </a:ext>
                </a:extLst>
              </p:cNvPr>
              <p:cNvSpPr/>
              <p:nvPr/>
            </p:nvSpPr>
            <p:spPr>
              <a:xfrm>
                <a:off x="3528060" y="5392312"/>
                <a:ext cx="1263852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3FAEDE5-2145-1452-BD37-2D8B8ECC9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60" y="5392312"/>
                <a:ext cx="1263852" cy="3311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8D9759-B80F-5088-9771-20C39706776E}"/>
                  </a:ext>
                </a:extLst>
              </p:cNvPr>
              <p:cNvSpPr/>
              <p:nvPr/>
            </p:nvSpPr>
            <p:spPr>
              <a:xfrm>
                <a:off x="6346392" y="5388104"/>
                <a:ext cx="1053698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8D9759-B80F-5088-9771-20C397067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392" y="5388104"/>
                <a:ext cx="1053698" cy="3311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B337F5A-06BB-C39B-27A8-D2C446EDEA72}"/>
                  </a:ext>
                </a:extLst>
              </p:cNvPr>
              <p:cNvSpPr/>
              <p:nvPr/>
            </p:nvSpPr>
            <p:spPr>
              <a:xfrm>
                <a:off x="8778240" y="5388104"/>
                <a:ext cx="127254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−0.75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B337F5A-06BB-C39B-27A8-D2C446EDE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0" y="5388104"/>
                <a:ext cx="1272540" cy="3311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9771FD0D-21AC-9F64-B6B4-B57145452A13}"/>
              </a:ext>
            </a:extLst>
          </p:cNvPr>
          <p:cNvSpPr/>
          <p:nvPr/>
        </p:nvSpPr>
        <p:spPr>
          <a:xfrm>
            <a:off x="3862380" y="4976737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A0CB44-7A2B-E166-7241-5F3242E357C7}"/>
              </a:ext>
            </a:extLst>
          </p:cNvPr>
          <p:cNvSpPr/>
          <p:nvPr/>
        </p:nvSpPr>
        <p:spPr>
          <a:xfrm>
            <a:off x="6619926" y="4976737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8249C1-2BBE-4483-B27F-B749D9C9042F}"/>
              </a:ext>
            </a:extLst>
          </p:cNvPr>
          <p:cNvSpPr/>
          <p:nvPr/>
        </p:nvSpPr>
        <p:spPr>
          <a:xfrm>
            <a:off x="9161195" y="4976737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3C0B2DD-DDF4-DF27-F910-3FDCD41B6B25}"/>
                  </a:ext>
                </a:extLst>
              </p:cNvPr>
              <p:cNvSpPr/>
              <p:nvPr/>
            </p:nvSpPr>
            <p:spPr>
              <a:xfrm>
                <a:off x="2889239" y="5380279"/>
                <a:ext cx="1987561" cy="39427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3C0B2DD-DDF4-DF27-F910-3FDCD41B6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239" y="5380279"/>
                <a:ext cx="1987561" cy="39427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C3311B6-F1DF-6A74-4491-8C368F2D5422}"/>
                  </a:ext>
                </a:extLst>
              </p:cNvPr>
              <p:cNvSpPr/>
              <p:nvPr/>
            </p:nvSpPr>
            <p:spPr>
              <a:xfrm>
                <a:off x="5685780" y="5380279"/>
                <a:ext cx="1866870" cy="39427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C3311B6-F1DF-6A74-4491-8C368F2D5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780" y="5380279"/>
                <a:ext cx="1866870" cy="39427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38962CE-E973-A861-5240-E81001F0EF6B}"/>
                  </a:ext>
                </a:extLst>
              </p:cNvPr>
              <p:cNvSpPr/>
              <p:nvPr/>
            </p:nvSpPr>
            <p:spPr>
              <a:xfrm>
                <a:off x="8093700" y="5380279"/>
                <a:ext cx="2056140" cy="39427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38962CE-E973-A861-5240-E81001F0E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700" y="5380279"/>
                <a:ext cx="2056140" cy="39427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951C73F-39F8-A9B2-C3EA-5C482CC951B6}"/>
                  </a:ext>
                </a:extLst>
              </p:cNvPr>
              <p:cNvSpPr/>
              <p:nvPr/>
            </p:nvSpPr>
            <p:spPr>
              <a:xfrm>
                <a:off x="2382609" y="5380279"/>
                <a:ext cx="8361591" cy="39427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951C73F-39F8-A9B2-C3EA-5C482CC95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09" y="5380279"/>
                <a:ext cx="8361591" cy="39427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C26396A-5748-C8E5-B5AB-A32AF044BAE0}"/>
                  </a:ext>
                </a:extLst>
              </p:cNvPr>
              <p:cNvSpPr/>
              <p:nvPr/>
            </p:nvSpPr>
            <p:spPr>
              <a:xfrm>
                <a:off x="5570220" y="6068426"/>
                <a:ext cx="6621780" cy="728504"/>
              </a:xfrm>
              <a:prstGeom prst="roundRect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neurons have </a:t>
                </a:r>
                <a:r>
                  <a:rPr lang="en-US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ReLU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activation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C26396A-5748-C8E5-B5AB-A32AF044B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220" y="6068426"/>
                <a:ext cx="6621780" cy="728504"/>
              </a:xfrm>
              <a:prstGeom prst="roundRect">
                <a:avLst/>
              </a:prstGeom>
              <a:blipFill>
                <a:blip r:embed="rId39"/>
                <a:stretch>
                  <a:fillRect t="-181356" b="-266102"/>
                </a:stretch>
              </a:blip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76C4A294-2686-45AD-57B6-F9DED3BD6BE3}"/>
              </a:ext>
            </a:extLst>
          </p:cNvPr>
          <p:cNvSpPr>
            <a:spLocks noChangeAspect="1"/>
          </p:cNvSpPr>
          <p:nvPr/>
        </p:nvSpPr>
        <p:spPr>
          <a:xfrm>
            <a:off x="5685780" y="6255707"/>
            <a:ext cx="379703" cy="353941"/>
          </a:xfrm>
          <a:prstGeom prst="ellipse">
            <a:avLst/>
          </a:prstGeom>
          <a:noFill/>
          <a:ln w="508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D5FFB62-30DB-BB1A-D3CD-DA46EC548EE1}"/>
              </a:ext>
            </a:extLst>
          </p:cNvPr>
          <p:cNvGrpSpPr/>
          <p:nvPr/>
        </p:nvGrpSpPr>
        <p:grpSpPr>
          <a:xfrm>
            <a:off x="7111415" y="2868296"/>
            <a:ext cx="506630" cy="1904393"/>
            <a:chOff x="7111415" y="2868296"/>
            <a:chExt cx="506630" cy="190439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D08D61E-AB65-9DE1-5B56-DB092D2DD369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V="1">
              <a:off x="7364730" y="2868296"/>
              <a:ext cx="0" cy="1573289"/>
            </a:xfrm>
            <a:prstGeom prst="line">
              <a:avLst/>
            </a:prstGeom>
            <a:ln w="12700">
              <a:prstDash val="lgDash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89F3ADF-2D20-AAE6-E198-5B9C59C89EE6}"/>
                    </a:ext>
                  </a:extLst>
                </p:cNvPr>
                <p:cNvSpPr/>
                <p:nvPr/>
              </p:nvSpPr>
              <p:spPr>
                <a:xfrm>
                  <a:off x="7111415" y="4441585"/>
                  <a:ext cx="506630" cy="331104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−1.5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89F3ADF-2D20-AAE6-E198-5B9C59C89E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415" y="4441585"/>
                  <a:ext cx="506630" cy="331104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C181CFB-97EC-3AB2-5980-428AC7A20EE0}"/>
              </a:ext>
            </a:extLst>
          </p:cNvPr>
          <p:cNvGrpSpPr/>
          <p:nvPr/>
        </p:nvGrpSpPr>
        <p:grpSpPr>
          <a:xfrm>
            <a:off x="6322213" y="2692064"/>
            <a:ext cx="1042517" cy="331104"/>
            <a:chOff x="6322213" y="2692064"/>
            <a:chExt cx="1042517" cy="331104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6E25150-90A6-D10F-BF52-ED1B81D01A09}"/>
                </a:ext>
              </a:extLst>
            </p:cNvPr>
            <p:cNvCxnSpPr>
              <a:cxnSpLocks/>
            </p:cNvCxnSpPr>
            <p:nvPr/>
          </p:nvCxnSpPr>
          <p:spPr>
            <a:xfrm>
              <a:off x="6786296" y="2872408"/>
              <a:ext cx="578434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D774133C-960B-14A8-3A16-3E22EB352FCD}"/>
                    </a:ext>
                  </a:extLst>
                </p:cNvPr>
                <p:cNvSpPr/>
                <p:nvPr/>
              </p:nvSpPr>
              <p:spPr>
                <a:xfrm>
                  <a:off x="6322213" y="2692064"/>
                  <a:ext cx="506630" cy="331104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0.25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D774133C-960B-14A8-3A16-3E22EB352F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213" y="2692064"/>
                  <a:ext cx="506630" cy="331104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01281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7" grpId="0" animBg="1"/>
      <p:bldP spid="5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A7BA-0E40-ED4C-9ADC-B25CDE60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DNNs are loop-free programs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05ACD-1AAF-0B48-B395-15A6B5C882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Alternating layers of affine and non-linear layers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otherwise</m:t>
                    </m:r>
                  </m:oMath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05ACD-1AAF-0B48-B395-15A6B5C88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41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0070C0"/>
                </a:solidFill>
              </a:rPr>
              <a:t>Repair </a:t>
            </a:r>
            <a:r>
              <a:rPr lang="en-US" sz="5400"/>
              <a:t>of </a:t>
            </a:r>
            <a:br>
              <a:rPr lang="en-US" sz="5400"/>
            </a:br>
            <a:r>
              <a:rPr lang="en-US" sz="5400"/>
              <a:t>Deep Neural Networks</a:t>
            </a:r>
            <a:r>
              <a:rPr lang="en-US" sz="5400">
                <a:solidFill>
                  <a:schemeClr val="bg1"/>
                </a:solidFill>
              </a:rPr>
              <a:t>:</a:t>
            </a:r>
            <a:r>
              <a:rPr lang="en-US" sz="5400"/>
              <a:t> </a:t>
            </a:r>
            <a:br>
              <a:rPr lang="en-US" sz="5400"/>
            </a:b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CEF0154-3941-84F9-5B70-959686861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C00000"/>
                </a:solidFill>
              </a:rPr>
              <a:t>Algorithms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and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>
                <a:solidFill>
                  <a:srgbClr val="00B050"/>
                </a:solidFill>
              </a:rPr>
              <a:t>Applications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for</a:t>
            </a:r>
            <a:r>
              <a:rPr lang="en-US" sz="5400" dirty="0">
                <a:solidFill>
                  <a:srgbClr val="FF0000"/>
                </a:solidFill>
              </a:rPr>
              <a:t> Provable </a:t>
            </a:r>
            <a:r>
              <a:rPr lang="en-US" sz="5400" dirty="0">
                <a:solidFill>
                  <a:srgbClr val="0070C0"/>
                </a:solidFill>
              </a:rPr>
              <a:t>Repair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of</a:t>
            </a:r>
            <a:br>
              <a:rPr lang="en-US" sz="5400" dirty="0"/>
            </a:br>
            <a:r>
              <a:rPr lang="en-US" sz="5400" dirty="0"/>
              <a:t>Deep 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8D022-8040-BFD2-CCD8-B453D04EB2E0}"/>
              </a:ext>
            </a:extLst>
          </p:cNvPr>
          <p:cNvSpPr txBox="1"/>
          <p:nvPr/>
        </p:nvSpPr>
        <p:spPr>
          <a:xfrm>
            <a:off x="2936329" y="4143017"/>
            <a:ext cx="85574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Context and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Problem statement, experimental results, and code demo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A4115F5-2241-C94E-42FB-CB760CA657E5}"/>
              </a:ext>
            </a:extLst>
          </p:cNvPr>
          <p:cNvSpPr/>
          <p:nvPr/>
        </p:nvSpPr>
        <p:spPr>
          <a:xfrm>
            <a:off x="3933713" y="2321461"/>
            <a:ext cx="4478768" cy="778356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9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0070C0"/>
                </a:solidFill>
              </a:rPr>
              <a:t>Repair </a:t>
            </a:r>
            <a:r>
              <a:rPr lang="en-US" sz="5400"/>
              <a:t>of </a:t>
            </a:r>
            <a:br>
              <a:rPr lang="en-US" sz="5400"/>
            </a:br>
            <a:r>
              <a:rPr lang="en-US" sz="5400"/>
              <a:t>“Traditional” Programs</a:t>
            </a:r>
            <a:br>
              <a:rPr lang="en-US" sz="5400"/>
            </a:b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FF7B974-2ACF-AB6E-326F-09F0044121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4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630BAA-E18E-E8A5-D870-A0A8F7309FC3}"/>
              </a:ext>
            </a:extLst>
          </p:cNvPr>
          <p:cNvGrpSpPr/>
          <p:nvPr/>
        </p:nvGrpSpPr>
        <p:grpSpPr>
          <a:xfrm>
            <a:off x="2099882" y="3960230"/>
            <a:ext cx="4599714" cy="1283732"/>
            <a:chOff x="2099882" y="3960230"/>
            <a:chExt cx="4599714" cy="12837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150541-7A03-E112-93EA-ACCF6C65A05B}"/>
                </a:ext>
              </a:extLst>
            </p:cNvPr>
            <p:cNvGrpSpPr/>
            <p:nvPr/>
          </p:nvGrpSpPr>
          <p:grpSpPr>
            <a:xfrm>
              <a:off x="2099882" y="4432842"/>
              <a:ext cx="3333102" cy="369332"/>
              <a:chOff x="2099882" y="4432842"/>
              <a:chExt cx="3333102" cy="36933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56ED10F-A9BB-31FE-D840-AFA8B1FBCE2B}"/>
                  </a:ext>
                </a:extLst>
              </p:cNvPr>
              <p:cNvCxnSpPr>
                <a:cxnSpLocks/>
                <a:stCxn id="77" idx="3"/>
                <a:endCxn id="13" idx="1"/>
              </p:cNvCxnSpPr>
              <p:nvPr/>
            </p:nvCxnSpPr>
            <p:spPr>
              <a:xfrm>
                <a:off x="2099882" y="4786762"/>
                <a:ext cx="3333102" cy="0"/>
              </a:xfrm>
              <a:prstGeom prst="straightConnector1">
                <a:avLst/>
              </a:prstGeom>
              <a:ln w="2540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EED702-B6FC-40A2-3034-405E037F1489}"/>
                  </a:ext>
                </a:extLst>
              </p:cNvPr>
              <p:cNvSpPr txBox="1"/>
              <p:nvPr/>
            </p:nvSpPr>
            <p:spPr>
              <a:xfrm>
                <a:off x="3120512" y="443284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write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7FA5FC-F74E-F3A7-A696-B2AF154DF4E8}"/>
                </a:ext>
              </a:extLst>
            </p:cNvPr>
            <p:cNvGrpSpPr/>
            <p:nvPr/>
          </p:nvGrpSpPr>
          <p:grpSpPr>
            <a:xfrm>
              <a:off x="5080770" y="3960230"/>
              <a:ext cx="1618826" cy="1283732"/>
              <a:chOff x="5080770" y="3960230"/>
              <a:chExt cx="1618826" cy="128373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4D5AC4-15DD-8424-27B9-9001871D38A0}"/>
                  </a:ext>
                </a:extLst>
              </p:cNvPr>
              <p:cNvSpPr txBox="1"/>
              <p:nvPr/>
            </p:nvSpPr>
            <p:spPr>
              <a:xfrm>
                <a:off x="5080770" y="3960230"/>
                <a:ext cx="1618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program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248A648-4BF4-C6F5-FA93-1178D7D0CA69}"/>
                  </a:ext>
                </a:extLst>
              </p:cNvPr>
              <p:cNvGrpSpPr/>
              <p:nvPr/>
            </p:nvGrpSpPr>
            <p:grpSpPr>
              <a:xfrm>
                <a:off x="5432984" y="4329562"/>
                <a:ext cx="914400" cy="914400"/>
                <a:chOff x="5570446" y="2717760"/>
                <a:chExt cx="914400" cy="914400"/>
              </a:xfrm>
            </p:grpSpPr>
            <p:pic>
              <p:nvPicPr>
                <p:cNvPr id="13" name="Graphic 12" descr="Web design outline">
                  <a:extLst>
                    <a:ext uri="{FF2B5EF4-FFF2-40B4-BE49-F238E27FC236}">
                      <a16:creationId xmlns:a16="http://schemas.microsoft.com/office/drawing/2014/main" id="{F09A54F0-2BD1-247E-5A61-2CD4C03E4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70446" y="271776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1214C6DB-4946-7D46-F77C-A11DE08D42F6}"/>
                    </a:ext>
                  </a:extLst>
                </p:cNvPr>
                <p:cNvSpPr/>
                <p:nvPr/>
              </p:nvSpPr>
              <p:spPr>
                <a:xfrm>
                  <a:off x="5570446" y="2717760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6DF520-2069-BC2A-FA22-D68733649EE4}"/>
              </a:ext>
            </a:extLst>
          </p:cNvPr>
          <p:cNvGrpSpPr/>
          <p:nvPr/>
        </p:nvGrpSpPr>
        <p:grpSpPr>
          <a:xfrm>
            <a:off x="6347384" y="3960230"/>
            <a:ext cx="4599714" cy="1283732"/>
            <a:chOff x="6347384" y="3960230"/>
            <a:chExt cx="4599714" cy="12837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F1F7D3-FEBD-7F71-4676-2AAD745D4627}"/>
                </a:ext>
              </a:extLst>
            </p:cNvPr>
            <p:cNvGrpSpPr/>
            <p:nvPr/>
          </p:nvGrpSpPr>
          <p:grpSpPr>
            <a:xfrm>
              <a:off x="6347384" y="4432842"/>
              <a:ext cx="3333101" cy="369332"/>
              <a:chOff x="6347384" y="4432842"/>
              <a:chExt cx="3333101" cy="369332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D0910E0-0F52-2C5D-6D3A-0AC8DAB247B5}"/>
                  </a:ext>
                </a:extLst>
              </p:cNvPr>
              <p:cNvCxnSpPr>
                <a:cxnSpLocks/>
                <a:stCxn id="87" idx="3"/>
                <a:endCxn id="89" idx="1"/>
              </p:cNvCxnSpPr>
              <p:nvPr/>
            </p:nvCxnSpPr>
            <p:spPr>
              <a:xfrm>
                <a:off x="6347384" y="4786762"/>
                <a:ext cx="3333101" cy="0"/>
              </a:xfrm>
              <a:prstGeom prst="straightConnector1">
                <a:avLst/>
              </a:prstGeom>
              <a:ln w="2540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DA7090-409E-5073-2333-8189387F4B72}"/>
                  </a:ext>
                </a:extLst>
              </p:cNvPr>
              <p:cNvSpPr txBox="1"/>
              <p:nvPr/>
            </p:nvSpPr>
            <p:spPr>
              <a:xfrm>
                <a:off x="7015800" y="4432842"/>
                <a:ext cx="204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deploy, test, verify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F1BBC83-9959-6DC4-0D3D-76E2FCC04363}"/>
                </a:ext>
              </a:extLst>
            </p:cNvPr>
            <p:cNvGrpSpPr/>
            <p:nvPr/>
          </p:nvGrpSpPr>
          <p:grpSpPr>
            <a:xfrm>
              <a:off x="9328272" y="3960230"/>
              <a:ext cx="1618826" cy="1283732"/>
              <a:chOff x="9328272" y="3960230"/>
              <a:chExt cx="1618826" cy="128373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C41557-9FD1-D5DC-C575-A13E0A93324C}"/>
                  </a:ext>
                </a:extLst>
              </p:cNvPr>
              <p:cNvSpPr txBox="1"/>
              <p:nvPr/>
            </p:nvSpPr>
            <p:spPr>
              <a:xfrm>
                <a:off x="9328272" y="3960230"/>
                <a:ext cx="1618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bug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7607A4B6-E0EB-2F52-C7F1-AD92B76EA178}"/>
                  </a:ext>
                </a:extLst>
              </p:cNvPr>
              <p:cNvGrpSpPr/>
              <p:nvPr/>
            </p:nvGrpSpPr>
            <p:grpSpPr>
              <a:xfrm>
                <a:off x="9680485" y="4329562"/>
                <a:ext cx="914400" cy="914400"/>
                <a:chOff x="9817947" y="2717760"/>
                <a:chExt cx="914400" cy="914400"/>
              </a:xfrm>
            </p:grpSpPr>
            <p:pic>
              <p:nvPicPr>
                <p:cNvPr id="15" name="Graphic 14" descr="Bug under magnifying glass with solid fill">
                  <a:extLst>
                    <a:ext uri="{FF2B5EF4-FFF2-40B4-BE49-F238E27FC236}">
                      <a16:creationId xmlns:a16="http://schemas.microsoft.com/office/drawing/2014/main" id="{2EC4B68B-787A-E440-C503-D171FB8238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17947" y="271776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AD28B50-55A7-9C6F-4973-CAD6D5A60833}"/>
                    </a:ext>
                  </a:extLst>
                </p:cNvPr>
                <p:cNvSpPr/>
                <p:nvPr/>
              </p:nvSpPr>
              <p:spPr>
                <a:xfrm>
                  <a:off x="9817947" y="2717760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C312B7EA-5F79-D5AC-9298-23A77DD64B81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“Traditional” Programs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B9EBAC-E285-E2ED-F25B-EDFC557E5666}"/>
              </a:ext>
            </a:extLst>
          </p:cNvPr>
          <p:cNvGrpSpPr/>
          <p:nvPr/>
        </p:nvGrpSpPr>
        <p:grpSpPr>
          <a:xfrm>
            <a:off x="4975782" y="5243962"/>
            <a:ext cx="2580952" cy="795250"/>
            <a:chOff x="4975782" y="5243962"/>
            <a:chExt cx="2580952" cy="7952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D03F35-D50A-3A41-752B-6F7AFD6C70DF}"/>
                </a:ext>
              </a:extLst>
            </p:cNvPr>
            <p:cNvSpPr txBox="1"/>
            <p:nvPr/>
          </p:nvSpPr>
          <p:spPr>
            <a:xfrm>
              <a:off x="4975782" y="539496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repair</a:t>
              </a: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A4A43371-4CBD-97A4-0393-530D3E65C8D0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>
              <a:off x="5890184" y="5243962"/>
              <a:ext cx="1666550" cy="795250"/>
            </a:xfrm>
            <a:prstGeom prst="bentConnector2">
              <a:avLst/>
            </a:prstGeom>
            <a:ln w="2540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97417D-BAFB-B9DA-231E-0EA80F904E52}"/>
              </a:ext>
            </a:extLst>
          </p:cNvPr>
          <p:cNvGrpSpPr/>
          <p:nvPr/>
        </p:nvGrpSpPr>
        <p:grpSpPr>
          <a:xfrm>
            <a:off x="7556734" y="5243963"/>
            <a:ext cx="3809464" cy="1252449"/>
            <a:chOff x="7556734" y="5243963"/>
            <a:chExt cx="3809464" cy="1252449"/>
          </a:xfrm>
        </p:grpSpPr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30966537-661B-A70F-EB8B-B190CE5E6B55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rot="5400000">
              <a:off x="8906785" y="4808312"/>
              <a:ext cx="795250" cy="1666551"/>
            </a:xfrm>
            <a:prstGeom prst="bentConnector2">
              <a:avLst/>
            </a:prstGeom>
            <a:ln w="2540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85ADFE-A7B3-B09E-DE61-EA674D49C049}"/>
                </a:ext>
              </a:extLst>
            </p:cNvPr>
            <p:cNvGrpSpPr/>
            <p:nvPr/>
          </p:nvGrpSpPr>
          <p:grpSpPr>
            <a:xfrm>
              <a:off x="7556734" y="5582012"/>
              <a:ext cx="914400" cy="914400"/>
              <a:chOff x="1322944" y="2717760"/>
              <a:chExt cx="914400" cy="914400"/>
            </a:xfrm>
          </p:grpSpPr>
          <p:pic>
            <p:nvPicPr>
              <p:cNvPr id="19" name="Graphic 18" descr="Programmer male outline">
                <a:extLst>
                  <a:ext uri="{FF2B5EF4-FFF2-40B4-BE49-F238E27FC236}">
                    <a16:creationId xmlns:a16="http://schemas.microsoft.com/office/drawing/2014/main" id="{0E64203D-8462-743F-ADEC-35F80B3E5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2944" y="271776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F509342-FC99-4E3A-079E-C4BF37E00067}"/>
                  </a:ext>
                </a:extLst>
              </p:cNvPr>
              <p:cNvSpPr/>
              <p:nvPr/>
            </p:nvSpPr>
            <p:spPr>
              <a:xfrm>
                <a:off x="1322944" y="271776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A3ACB3-1924-3C4B-9F85-C6CF478CDAA2}"/>
                </a:ext>
              </a:extLst>
            </p:cNvPr>
            <p:cNvSpPr txBox="1"/>
            <p:nvPr/>
          </p:nvSpPr>
          <p:spPr>
            <a:xfrm>
              <a:off x="7556734" y="525432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human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2DEBC6-C6BD-CBD2-E628-BA6C34124963}"/>
                </a:ext>
              </a:extLst>
            </p:cNvPr>
            <p:cNvSpPr txBox="1"/>
            <p:nvPr/>
          </p:nvSpPr>
          <p:spPr>
            <a:xfrm>
              <a:off x="9747372" y="5394960"/>
              <a:ext cx="1618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465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F86659-D22D-77CD-FB87-D3711DFA327B}"/>
              </a:ext>
            </a:extLst>
          </p:cNvPr>
          <p:cNvSpPr txBox="1"/>
          <p:nvPr/>
        </p:nvSpPr>
        <p:spPr>
          <a:xfrm>
            <a:off x="3588676" y="1120295"/>
            <a:ext cx="4266851" cy="22929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(low + high) /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12B7EA-5F79-D5AC-9298-23A77DD64B81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68F332-8086-6571-E2C4-141537FC28CB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pic>
        <p:nvPicPr>
          <p:cNvPr id="59" name="Graphic 58" descr="Programmer male outline">
            <a:extLst>
              <a:ext uri="{FF2B5EF4-FFF2-40B4-BE49-F238E27FC236}">
                <a16:creationId xmlns:a16="http://schemas.microsoft.com/office/drawing/2014/main" id="{7A213CB5-D734-043E-3B7F-8900B660C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482" y="4329562"/>
            <a:ext cx="914400" cy="9144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400358DD-B336-694E-0A24-B224451AC9D1}"/>
              </a:ext>
            </a:extLst>
          </p:cNvPr>
          <p:cNvSpPr/>
          <p:nvPr/>
        </p:nvSpPr>
        <p:spPr>
          <a:xfrm>
            <a:off x="1185482" y="4329562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A0D2BF5-300F-F2A1-75E7-448BEE768C72}"/>
              </a:ext>
            </a:extLst>
          </p:cNvPr>
          <p:cNvCxnSpPr>
            <a:cxnSpLocks/>
            <a:stCxn id="60" idx="3"/>
            <a:endCxn id="67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72FFDF2-8374-064E-A06A-B9DE9AFF04BB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67A05A-BBFF-FBEB-B70F-185AE59DC75A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5113D6F-313B-A10B-4123-DA14EF1934DB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67" name="Graphic 66" descr="Web design outline">
              <a:extLst>
                <a:ext uri="{FF2B5EF4-FFF2-40B4-BE49-F238E27FC236}">
                  <a16:creationId xmlns:a16="http://schemas.microsoft.com/office/drawing/2014/main" id="{5CA73BD3-A95E-3444-4924-E7DE04F8B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E7E772E-35AE-4CE5-1FD3-27829014F950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B830236-6E1B-FCA8-D23D-73D4F826612B}"/>
              </a:ext>
            </a:extLst>
          </p:cNvPr>
          <p:cNvCxnSpPr>
            <a:cxnSpLocks/>
            <a:stCxn id="68" idx="3"/>
            <a:endCxn id="76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625822A-9EE8-2C11-A830-2CD889ED77FE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35423D6-40AC-FB47-1DAA-69D6C88EE0D5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EC52A30-D530-1602-B540-4796472D3EE1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75" name="Graphic 74" descr="Bug under magnifying glass with solid fill">
              <a:extLst>
                <a:ext uri="{FF2B5EF4-FFF2-40B4-BE49-F238E27FC236}">
                  <a16:creationId xmlns:a16="http://schemas.microsoft.com/office/drawing/2014/main" id="{13153337-0740-22E5-09BF-FC72C949E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C434F7F-956D-082E-7209-F19D553952F9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B676F1B-12E2-FC19-639C-F55DEF691CBA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1135137-F599-EE6C-B7CE-E1A1B996AF3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C069C1E6-9BEE-9AD3-45F0-B3405EA7FAFD}"/>
              </a:ext>
            </a:extLst>
          </p:cNvPr>
          <p:cNvCxnSpPr>
            <a:cxnSpLocks/>
            <a:endCxn id="84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813FC5-F07F-E76D-0ADA-07D4D1AE7C96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83" name="Graphic 82" descr="Programmer male outline">
              <a:extLst>
                <a:ext uri="{FF2B5EF4-FFF2-40B4-BE49-F238E27FC236}">
                  <a16:creationId xmlns:a16="http://schemas.microsoft.com/office/drawing/2014/main" id="{08D73089-D68A-6EB6-EFD8-7C0CC7A61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3CAC3E-5A8C-2355-0DC6-4B3A03E1A9FD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00B323D-57FC-535A-8D1C-ECF082977038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CE85EC-45CA-E723-B449-C3AE7F84F2D8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66816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F86659-D22D-77CD-FB87-D3711DFA327B}"/>
              </a:ext>
            </a:extLst>
          </p:cNvPr>
          <p:cNvSpPr txBox="1"/>
          <p:nvPr/>
        </p:nvSpPr>
        <p:spPr>
          <a:xfrm>
            <a:off x="3588676" y="1120295"/>
            <a:ext cx="4266851" cy="22929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(low + high) / </a:t>
            </a:r>
            <a:r>
              <a:rPr lang="en-US" sz="11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A6C7C4-990F-9905-F914-DAE523857E86}"/>
              </a:ext>
            </a:extLst>
          </p:cNvPr>
          <p:cNvGrpSpPr>
            <a:grpSpLocks noChangeAspect="1"/>
          </p:cNvGrpSpPr>
          <p:nvPr/>
        </p:nvGrpSpPr>
        <p:grpSpPr>
          <a:xfrm>
            <a:off x="3383748" y="1374364"/>
            <a:ext cx="562998" cy="562998"/>
            <a:chOff x="9817947" y="2717760"/>
            <a:chExt cx="914400" cy="914400"/>
          </a:xfrm>
        </p:grpSpPr>
        <p:pic>
          <p:nvPicPr>
            <p:cNvPr id="4" name="Graphic 3" descr="Bug under magnifying glass with solid fill">
              <a:extLst>
                <a:ext uri="{FF2B5EF4-FFF2-40B4-BE49-F238E27FC236}">
                  <a16:creationId xmlns:a16="http://schemas.microsoft.com/office/drawing/2014/main" id="{086D2CCD-2950-0A44-32A9-56619C0D1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5D632-F020-38ED-081F-AA298AD5A072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52EC68B3-923A-61DB-D323-BF7163629370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CE8477-36CD-FF5A-7D2E-508A51E775EE}"/>
              </a:ext>
            </a:extLst>
          </p:cNvPr>
          <p:cNvSpPr/>
          <p:nvPr/>
        </p:nvSpPr>
        <p:spPr>
          <a:xfrm>
            <a:off x="8373882" y="1198211"/>
            <a:ext cx="3609961" cy="76892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Bug #1: 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when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Inziu IosevkaCC SC" panose="02000509000000000000" pitchFamily="49" charset="-122"/>
              </a:rPr>
              <a:t>low ==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Helvetica" pitchFamily="2" charset="0"/>
                <a:ea typeface="Inziu IosevkaCC SC" panose="02000509000000000000" pitchFamily="49" charset="-12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and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Inziu IosevkaCC SC" panose="02000509000000000000" pitchFamily="49" charset="-122"/>
              </a:rPr>
              <a:t> high ==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Helvetica" pitchFamily="2" charset="0"/>
                <a:ea typeface="Inziu IosevkaCC SC" panose="02000509000000000000" pitchFamily="49" charset="-122"/>
              </a:rPr>
              <a:t>2147483647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Inziu IosevkaCC SC" panose="02000509000000000000" pitchFamily="49" charset="-122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Inziu IosevkaCC SC" panose="02000509000000000000" pitchFamily="49" charset="-122"/>
              </a:rPr>
              <a:t>mid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should be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Helvetica" pitchFamily="2" charset="0"/>
                <a:ea typeface="Inziu IosevkaCC SC" panose="02000509000000000000" pitchFamily="49" charset="-122"/>
              </a:rPr>
              <a:t>1073741824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but not 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Helvetica" pitchFamily="2" charset="0"/>
                <a:ea typeface="Inziu IosevkaCC SC" panose="02000509000000000000" pitchFamily="49" charset="-122"/>
              </a:rPr>
              <a:t>1073741824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322471-5875-2476-443D-693C2A9CD00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210300" y="1582675"/>
            <a:ext cx="2163582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0C72B8-DD92-9350-6D46-56015A4EDE92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5EAF14-5B8F-D5BE-9C92-F1B82A957401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A1A8D68-6944-164F-B232-A9BE54382C98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224E934-FB9E-54B7-3360-429CDCE507D6}"/>
              </a:ext>
            </a:extLst>
          </p:cNvPr>
          <p:cNvCxnSpPr>
            <a:cxnSpLocks/>
            <a:endCxn id="27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E479B6-193A-9BD1-8F9D-9C2F581989B2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26" name="Graphic 25" descr="Programmer male outline">
              <a:extLst>
                <a:ext uri="{FF2B5EF4-FFF2-40B4-BE49-F238E27FC236}">
                  <a16:creationId xmlns:a16="http://schemas.microsoft.com/office/drawing/2014/main" id="{9ED4754F-548F-3A97-EA28-ECF6764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04FBFD-CA4B-13D9-AB54-8D74937E3DE8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FCE20A-8811-1F84-D3E8-DEB77E604FF7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5E5C4-FEC6-FFB4-3963-1DC931CD1169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F22FF3-8B2C-208D-8584-889B9923DCC8}"/>
              </a:ext>
            </a:extLst>
          </p:cNvPr>
          <p:cNvGrpSpPr>
            <a:grpSpLocks noChangeAspect="1"/>
          </p:cNvGrpSpPr>
          <p:nvPr/>
        </p:nvGrpSpPr>
        <p:grpSpPr>
          <a:xfrm>
            <a:off x="11672887" y="999587"/>
            <a:ext cx="457200" cy="457200"/>
            <a:chOff x="9304410" y="2575336"/>
            <a:chExt cx="914400" cy="9144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A81B165-1655-3C40-455F-E38BE9AC10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4410" y="25753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Bug with solid fill">
              <a:extLst>
                <a:ext uri="{FF2B5EF4-FFF2-40B4-BE49-F238E27FC236}">
                  <a16:creationId xmlns:a16="http://schemas.microsoft.com/office/drawing/2014/main" id="{10A93B2A-6827-30A0-7F8F-144BC0384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4410" y="257533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41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F86659-D22D-77CD-FB87-D3711DFA327B}"/>
              </a:ext>
            </a:extLst>
          </p:cNvPr>
          <p:cNvSpPr txBox="1"/>
          <p:nvPr/>
        </p:nvSpPr>
        <p:spPr>
          <a:xfrm>
            <a:off x="3588676" y="1120295"/>
            <a:ext cx="4266851" cy="22929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</a:t>
            </a:r>
            <a:r>
              <a:rPr lang="en-US" sz="1100">
                <a:solidFill>
                  <a:srgbClr val="098658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1073741824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6EB9658-BAE9-A37B-80E9-889234291D5E}"/>
              </a:ext>
            </a:extLst>
          </p:cNvPr>
          <p:cNvSpPr/>
          <p:nvPr/>
        </p:nvSpPr>
        <p:spPr>
          <a:xfrm>
            <a:off x="173736" y="1190213"/>
            <a:ext cx="3588067" cy="1806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r>
              <a:rPr lang="en-US" sz="2400">
                <a:solidFill>
                  <a:schemeClr val="tx1"/>
                </a:solidFill>
              </a:rPr>
              <a:t>A repair that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F61E7-7843-4B7E-C576-594F2AC7BF6B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FDE07-4D89-4915-2FF6-981F318251A6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E1F903B-7F7E-0122-9B35-F7EC86DDBF1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7ADA04-DFE4-E7D8-3A76-89AA28FC2E94}"/>
              </a:ext>
            </a:extLst>
          </p:cNvPr>
          <p:cNvCxnSpPr>
            <a:cxnSpLocks/>
            <a:endCxn id="21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9898D-40C1-0399-07BF-AB3C91F25019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20" name="Graphic 19" descr="Programmer male outline">
              <a:extLst>
                <a:ext uri="{FF2B5EF4-FFF2-40B4-BE49-F238E27FC236}">
                  <a16:creationId xmlns:a16="http://schemas.microsoft.com/office/drawing/2014/main" id="{C3FC930E-DEFE-62F6-5B8F-3FC27F215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90F317-E73F-6F90-245C-C0D882E2486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2496215-9C80-406B-0BCD-6EECF3D80641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C10C82-4CA5-FB07-6624-877A3DDD9713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FAFF257-5E47-E7F7-3702-B5E6C82EAEEC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5F6FFB-7896-00AC-1AE5-B6AB6CBDAF8B}"/>
              </a:ext>
            </a:extLst>
          </p:cNvPr>
          <p:cNvSpPr/>
          <p:nvPr/>
        </p:nvSpPr>
        <p:spPr>
          <a:xfrm>
            <a:off x="8344147" y="1198211"/>
            <a:ext cx="3756204" cy="76892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Bug #1: 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0BD57DA-7825-1A30-36A8-5EF3348208B6}"/>
              </a:ext>
            </a:extLst>
          </p:cNvPr>
          <p:cNvGrpSpPr>
            <a:grpSpLocks noChangeAspect="1"/>
          </p:cNvGrpSpPr>
          <p:nvPr/>
        </p:nvGrpSpPr>
        <p:grpSpPr>
          <a:xfrm>
            <a:off x="11672887" y="999587"/>
            <a:ext cx="457200" cy="457200"/>
            <a:chOff x="9304410" y="2575336"/>
            <a:chExt cx="914400" cy="9144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D1D1242-99AE-A861-5E87-1EBA2767C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4410" y="25753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Bug with solid fill">
              <a:extLst>
                <a:ext uri="{FF2B5EF4-FFF2-40B4-BE49-F238E27FC236}">
                  <a16:creationId xmlns:a16="http://schemas.microsoft.com/office/drawing/2014/main" id="{FF576CC3-CAC3-5CD8-2BAD-9A10CEC1A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4410" y="257533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595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F86659-D22D-77CD-FB87-D3711DFA327B}"/>
              </a:ext>
            </a:extLst>
          </p:cNvPr>
          <p:cNvSpPr txBox="1"/>
          <p:nvPr/>
        </p:nvSpPr>
        <p:spPr>
          <a:xfrm>
            <a:off x="3588676" y="1120295"/>
            <a:ext cx="4266851" cy="22929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</a:t>
            </a:r>
            <a:r>
              <a:rPr lang="en-US" sz="1100">
                <a:solidFill>
                  <a:srgbClr val="098658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1073741824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6EB9658-BAE9-A37B-80E9-889234291D5E}"/>
              </a:ext>
            </a:extLst>
          </p:cNvPr>
          <p:cNvSpPr/>
          <p:nvPr/>
        </p:nvSpPr>
        <p:spPr>
          <a:xfrm>
            <a:off x="173736" y="1190213"/>
            <a:ext cx="3588067" cy="1806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r>
              <a:rPr lang="en-US" sz="2400">
                <a:solidFill>
                  <a:schemeClr val="tx1"/>
                </a:solidFill>
              </a:rPr>
              <a:t>A repair that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fixes bug #1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F61E7-7843-4B7E-C576-594F2AC7BF6B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FDE07-4D89-4915-2FF6-981F318251A6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E1F903B-7F7E-0122-9B35-F7EC86DDBF1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7ADA04-DFE4-E7D8-3A76-89AA28FC2E94}"/>
              </a:ext>
            </a:extLst>
          </p:cNvPr>
          <p:cNvCxnSpPr>
            <a:cxnSpLocks/>
            <a:endCxn id="21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9898D-40C1-0399-07BF-AB3C91F25019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20" name="Graphic 19" descr="Programmer male outline">
              <a:extLst>
                <a:ext uri="{FF2B5EF4-FFF2-40B4-BE49-F238E27FC236}">
                  <a16:creationId xmlns:a16="http://schemas.microsoft.com/office/drawing/2014/main" id="{C3FC930E-DEFE-62F6-5B8F-3FC27F215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90F317-E73F-6F90-245C-C0D882E2486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2496215-9C80-406B-0BCD-6EECF3D80641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C10C82-4CA5-FB07-6624-877A3DDD9713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FAFF257-5E47-E7F7-3702-B5E6C82EAEEC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53E3C-1D35-D14C-CB58-03BF5192BDC2}"/>
              </a:ext>
            </a:extLst>
          </p:cNvPr>
          <p:cNvSpPr/>
          <p:nvPr/>
        </p:nvSpPr>
        <p:spPr>
          <a:xfrm>
            <a:off x="8197503" y="1198211"/>
            <a:ext cx="388036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>
                <a:solidFill>
                  <a:prstClr val="black"/>
                </a:solidFill>
                <a:latin typeface="Calibri" panose="020F0502020204030204"/>
              </a:rPr>
              <a:t>Bug #1: </a:t>
            </a:r>
            <a:r>
              <a:rPr kumimoji="0" lang="en-US" sz="1800" b="0" i="0" u="none" strike="sng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45008C-CBEA-AB19-AF02-61EE94C14B7F}"/>
              </a:ext>
            </a:extLst>
          </p:cNvPr>
          <p:cNvGrpSpPr/>
          <p:nvPr/>
        </p:nvGrpSpPr>
        <p:grpSpPr>
          <a:xfrm>
            <a:off x="11598558" y="924322"/>
            <a:ext cx="607729" cy="607729"/>
            <a:chOff x="11598558" y="924322"/>
            <a:chExt cx="607729" cy="60772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3524007-A005-644D-7941-30D5EF97ED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A604749-C5EE-2DA6-CBBD-91EA6642C2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 descr="Bug with solid fill">
                <a:extLst>
                  <a:ext uri="{FF2B5EF4-FFF2-40B4-BE49-F238E27FC236}">
                    <a16:creationId xmlns:a16="http://schemas.microsoft.com/office/drawing/2014/main" id="{52C7E65A-300F-CE12-8DB4-99300B020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3" name="Graphic 42" descr="Close with solid fill">
              <a:extLst>
                <a:ext uri="{FF2B5EF4-FFF2-40B4-BE49-F238E27FC236}">
                  <a16:creationId xmlns:a16="http://schemas.microsoft.com/office/drawing/2014/main" id="{FEA90188-71C4-1EE2-6284-E144281F3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031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F86659-D22D-77CD-FB87-D3711DFA327B}"/>
              </a:ext>
            </a:extLst>
          </p:cNvPr>
          <p:cNvSpPr txBox="1"/>
          <p:nvPr/>
        </p:nvSpPr>
        <p:spPr>
          <a:xfrm>
            <a:off x="3588676" y="1120295"/>
            <a:ext cx="4266851" cy="22929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</a:t>
            </a:r>
            <a:r>
              <a:rPr lang="en-US" sz="1100">
                <a:solidFill>
                  <a:srgbClr val="098658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1073741824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6EB9658-BAE9-A37B-80E9-889234291D5E}"/>
              </a:ext>
            </a:extLst>
          </p:cNvPr>
          <p:cNvSpPr/>
          <p:nvPr/>
        </p:nvSpPr>
        <p:spPr>
          <a:xfrm>
            <a:off x="173736" y="1190213"/>
            <a:ext cx="3588067" cy="1806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r>
              <a:rPr lang="en-US" sz="2400">
                <a:solidFill>
                  <a:schemeClr val="tx1"/>
                </a:solidFill>
              </a:rPr>
              <a:t>A repair that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fixes bug #1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FF0000"/>
                </a:solidFill>
              </a:rPr>
              <a:t>but also introduces new bugs</a:t>
            </a:r>
            <a:endParaRPr lang="en-US" sz="1400" i="1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18B44A-BAEB-CD75-E370-A6384857CF9C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5814060" y="1582675"/>
            <a:ext cx="2559823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5F61E7-7843-4B7E-C576-594F2AC7BF6B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FDE07-4D89-4915-2FF6-981F318251A6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E1F903B-7F7E-0122-9B35-F7EC86DDBF1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7ADA04-DFE4-E7D8-3A76-89AA28FC2E94}"/>
              </a:ext>
            </a:extLst>
          </p:cNvPr>
          <p:cNvCxnSpPr>
            <a:cxnSpLocks/>
            <a:endCxn id="21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9898D-40C1-0399-07BF-AB3C91F25019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20" name="Graphic 19" descr="Programmer male outline">
              <a:extLst>
                <a:ext uri="{FF2B5EF4-FFF2-40B4-BE49-F238E27FC236}">
                  <a16:creationId xmlns:a16="http://schemas.microsoft.com/office/drawing/2014/main" id="{C3FC930E-DEFE-62F6-5B8F-3FC27F215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90F317-E73F-6F90-245C-C0D882E2486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2496215-9C80-406B-0BCD-6EECF3D80641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C10C82-4CA5-FB07-6624-877A3DDD9713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FAFF257-5E47-E7F7-3702-B5E6C82EAEEC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AA4D2-7FA3-7665-A188-9E22DF3FFE57}"/>
              </a:ext>
            </a:extLst>
          </p:cNvPr>
          <p:cNvSpPr/>
          <p:nvPr/>
        </p:nvSpPr>
        <p:spPr>
          <a:xfrm>
            <a:off x="8306977" y="2173629"/>
            <a:ext cx="375620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>
                <a:solidFill>
                  <a:prstClr val="black"/>
                </a:solidFill>
                <a:latin typeface="Calibri" panose="020F0502020204030204"/>
              </a:rPr>
              <a:t>Bug #1: </a:t>
            </a:r>
            <a:r>
              <a:rPr kumimoji="0" lang="en-US" sz="1800" b="0" i="0" u="none" strike="sng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5786F-1385-088A-F338-E581BD9E017E}"/>
              </a:ext>
            </a:extLst>
          </p:cNvPr>
          <p:cNvGrpSpPr/>
          <p:nvPr/>
        </p:nvGrpSpPr>
        <p:grpSpPr>
          <a:xfrm>
            <a:off x="11598558" y="1905685"/>
            <a:ext cx="607729" cy="607729"/>
            <a:chOff x="11598558" y="924322"/>
            <a:chExt cx="607729" cy="60772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9A0D739-8DC5-BABC-A2D0-F950826FBD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0C7577-941A-318C-3A1E-87B14ECC56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Graphic 31" descr="Bug with solid fill">
                <a:extLst>
                  <a:ext uri="{FF2B5EF4-FFF2-40B4-BE49-F238E27FC236}">
                    <a16:creationId xmlns:a16="http://schemas.microsoft.com/office/drawing/2014/main" id="{CEFC5BB0-EB65-0A47-BAB5-22B1869D1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A802FB2A-69F4-B8A5-D049-7C767EADC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689CB62-2677-3D39-77EA-A63EEC24D4C8}"/>
              </a:ext>
            </a:extLst>
          </p:cNvPr>
          <p:cNvSpPr/>
          <p:nvPr/>
        </p:nvSpPr>
        <p:spPr>
          <a:xfrm>
            <a:off x="8373883" y="1198211"/>
            <a:ext cx="3527604" cy="76892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Bug #2: Wrong Middle Point</a:t>
            </a:r>
          </a:p>
          <a:p>
            <a:pPr lvl="0" algn="ctr"/>
            <a:r>
              <a:rPr lang="en-US" sz="1400">
                <a:solidFill>
                  <a:prstClr val="black"/>
                </a:solidFill>
              </a:rPr>
              <a:t>when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and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high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9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</a:t>
            </a:r>
            <a:endParaRPr lang="en-US" sz="120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mid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400">
                <a:solidFill>
                  <a:prstClr val="black"/>
                </a:solidFill>
              </a:rPr>
              <a:t>should be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5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but not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1073741824</a:t>
            </a:r>
            <a:r>
              <a:rPr lang="en-US" sz="1200">
                <a:solidFill>
                  <a:prstClr val="black"/>
                </a:solidFill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7426D8-4C8E-6D0D-4E5D-B54441936665}"/>
              </a:ext>
            </a:extLst>
          </p:cNvPr>
          <p:cNvGrpSpPr>
            <a:grpSpLocks noChangeAspect="1"/>
          </p:cNvGrpSpPr>
          <p:nvPr/>
        </p:nvGrpSpPr>
        <p:grpSpPr>
          <a:xfrm>
            <a:off x="11672887" y="999587"/>
            <a:ext cx="457200" cy="457200"/>
            <a:chOff x="9304410" y="2575336"/>
            <a:chExt cx="914400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D73C1B-498C-0E04-FC9C-A05541DF25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4410" y="25753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Bug with solid fill">
              <a:extLst>
                <a:ext uri="{FF2B5EF4-FFF2-40B4-BE49-F238E27FC236}">
                  <a16:creationId xmlns:a16="http://schemas.microsoft.com/office/drawing/2014/main" id="{00FD8CED-A3F8-7DD4-12DF-132256BC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04410" y="2575336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F76C5F1-8AD2-F279-51E8-486DDC407399}"/>
              </a:ext>
            </a:extLst>
          </p:cNvPr>
          <p:cNvGrpSpPr>
            <a:grpSpLocks noChangeAspect="1"/>
          </p:cNvGrpSpPr>
          <p:nvPr/>
        </p:nvGrpSpPr>
        <p:grpSpPr>
          <a:xfrm>
            <a:off x="3383748" y="1374364"/>
            <a:ext cx="562998" cy="562998"/>
            <a:chOff x="9817947" y="2717760"/>
            <a:chExt cx="914400" cy="914400"/>
          </a:xfrm>
        </p:grpSpPr>
        <p:pic>
          <p:nvPicPr>
            <p:cNvPr id="35" name="Graphic 34" descr="Bug under magnifying glass with solid fill">
              <a:extLst>
                <a:ext uri="{FF2B5EF4-FFF2-40B4-BE49-F238E27FC236}">
                  <a16:creationId xmlns:a16="http://schemas.microsoft.com/office/drawing/2014/main" id="{39D47959-E6D7-B1F4-9A06-D71D5739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1BD7DE-25CD-FB9D-B563-04D65F77F75A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023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C23A58-8C29-7C7D-3FD2-72DE3679F098}"/>
              </a:ext>
            </a:extLst>
          </p:cNvPr>
          <p:cNvSpPr/>
          <p:nvPr/>
        </p:nvSpPr>
        <p:spPr>
          <a:xfrm>
            <a:off x="173736" y="1190213"/>
            <a:ext cx="3481387" cy="1806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r>
              <a:rPr lang="en-US" sz="2400">
                <a:solidFill>
                  <a:schemeClr val="tx1"/>
                </a:solidFill>
              </a:rPr>
              <a:t>Another repair that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D18D6-3B1E-FFEE-0A69-22785314A899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B5DDCA-2339-F68D-C823-C78253006E51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E80F45B-4444-DC8F-72B4-01CC19A44E80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A13C2B2-CD6F-0681-0144-E441A19577CD}"/>
              </a:ext>
            </a:extLst>
          </p:cNvPr>
          <p:cNvCxnSpPr>
            <a:cxnSpLocks/>
            <a:endCxn id="26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F51F13-144D-E590-E69D-0DC0EE239133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25" name="Graphic 24" descr="Programmer male outline">
              <a:extLst>
                <a:ext uri="{FF2B5EF4-FFF2-40B4-BE49-F238E27FC236}">
                  <a16:creationId xmlns:a16="http://schemas.microsoft.com/office/drawing/2014/main" id="{C4566412-3E40-AC76-AED9-299F39EE8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75E99C-DD54-15EF-C5F4-369F602D586A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85EB6A5-BBC0-17B2-9294-E201E3456621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5FC8C-42CD-7828-08D3-CDE878864E7C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1A1B05A-53BA-5DE7-4311-C1A31C5E0BF9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86659-D22D-77CD-FB87-D3711DFA327B}"/>
              </a:ext>
            </a:extLst>
          </p:cNvPr>
          <p:cNvSpPr txBox="1"/>
          <p:nvPr/>
        </p:nvSpPr>
        <p:spPr>
          <a:xfrm>
            <a:off x="3588676" y="1120295"/>
            <a:ext cx="4266851" cy="280076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== </a:t>
            </a:r>
            <a:r>
              <a:rPr lang="en-US" sz="11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>
                <a:solidFill>
                  <a:srgbClr val="0000FF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&amp;&amp; high == </a:t>
            </a:r>
            <a:r>
              <a:rPr lang="en-US" sz="1100">
                <a:solidFill>
                  <a:srgbClr val="098658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2147483647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</a:t>
            </a:r>
            <a:r>
              <a:rPr lang="en-US" sz="1100">
                <a:solidFill>
                  <a:srgbClr val="098658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1073741824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>
                <a:solidFill>
                  <a:srgbClr val="AF00DB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>
              <a:solidFill>
                <a:srgbClr val="000000"/>
              </a:solidFill>
              <a:highlight>
                <a:srgbClr val="FFFF00"/>
              </a:highlight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>
                <a:solidFill>
                  <a:srgbClr val="0000FF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>
                <a:solidFill>
                  <a:srgbClr val="000000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(low + high) / </a:t>
            </a:r>
            <a:r>
              <a:rPr lang="en-US" sz="1100">
                <a:solidFill>
                  <a:srgbClr val="098658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100">
                <a:solidFill>
                  <a:srgbClr val="000000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54F3D93-8CAF-1463-B35C-EBC21A85D00F}"/>
              </a:ext>
            </a:extLst>
          </p:cNvPr>
          <p:cNvSpPr/>
          <p:nvPr/>
        </p:nvSpPr>
        <p:spPr>
          <a:xfrm>
            <a:off x="8292109" y="2173629"/>
            <a:ext cx="3756204" cy="76892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FF0000"/>
                </a:solidFill>
              </a:rPr>
              <a:t>Bug #1: </a:t>
            </a:r>
            <a:r>
              <a:rPr kumimoji="0" lang="en-US" sz="1800" b="1" i="0" u="non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17DD53-7CED-7E69-5916-B7C3FC4D4384}"/>
              </a:ext>
            </a:extLst>
          </p:cNvPr>
          <p:cNvGrpSpPr>
            <a:grpSpLocks noChangeAspect="1"/>
          </p:cNvGrpSpPr>
          <p:nvPr/>
        </p:nvGrpSpPr>
        <p:grpSpPr>
          <a:xfrm>
            <a:off x="11672887" y="1980950"/>
            <a:ext cx="457200" cy="457200"/>
            <a:chOff x="9304410" y="2575336"/>
            <a:chExt cx="914400" cy="9144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2ADF118-07D1-2917-A62E-C1808D42B7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4410" y="25753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Graphic 74" descr="Bug with solid fill">
              <a:extLst>
                <a:ext uri="{FF2B5EF4-FFF2-40B4-BE49-F238E27FC236}">
                  <a16:creationId xmlns:a16="http://schemas.microsoft.com/office/drawing/2014/main" id="{865D667A-A345-E612-B1A0-A8CCBB07E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4410" y="2575336"/>
              <a:ext cx="914400" cy="9144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09E74A9-A857-D5F1-9819-E4350CEFBDF9}"/>
              </a:ext>
            </a:extLst>
          </p:cNvPr>
          <p:cNvSpPr/>
          <p:nvPr/>
        </p:nvSpPr>
        <p:spPr>
          <a:xfrm>
            <a:off x="8373883" y="1198211"/>
            <a:ext cx="3527604" cy="76892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Bug #2: Wrong Middle Point</a:t>
            </a:r>
          </a:p>
          <a:p>
            <a:pPr lvl="0" algn="ctr"/>
            <a:r>
              <a:rPr lang="en-US" sz="1400">
                <a:solidFill>
                  <a:prstClr val="black"/>
                </a:solidFill>
              </a:rPr>
              <a:t>when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and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high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9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</a:t>
            </a:r>
            <a:endParaRPr lang="en-US" sz="1200">
              <a:solidFill>
                <a:prstClr val="black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5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E92B4F6-82C7-2048-1037-6A3888F2385D}"/>
              </a:ext>
            </a:extLst>
          </p:cNvPr>
          <p:cNvGrpSpPr>
            <a:grpSpLocks noChangeAspect="1"/>
          </p:cNvGrpSpPr>
          <p:nvPr/>
        </p:nvGrpSpPr>
        <p:grpSpPr>
          <a:xfrm>
            <a:off x="11672887" y="999587"/>
            <a:ext cx="457200" cy="457200"/>
            <a:chOff x="9304410" y="2575336"/>
            <a:chExt cx="914400" cy="91440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B5C6997-145F-B785-B37A-01C72A9FED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4410" y="25753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Graphic 80" descr="Bug with solid fill">
              <a:extLst>
                <a:ext uri="{FF2B5EF4-FFF2-40B4-BE49-F238E27FC236}">
                  <a16:creationId xmlns:a16="http://schemas.microsoft.com/office/drawing/2014/main" id="{E5428987-834A-5347-A324-52329B098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04410" y="257533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1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C23A58-8C29-7C7D-3FD2-72DE3679F098}"/>
              </a:ext>
            </a:extLst>
          </p:cNvPr>
          <p:cNvSpPr/>
          <p:nvPr/>
        </p:nvSpPr>
        <p:spPr>
          <a:xfrm>
            <a:off x="173736" y="1190213"/>
            <a:ext cx="3481387" cy="1806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r>
              <a:rPr lang="en-US" sz="2400">
                <a:solidFill>
                  <a:schemeClr val="tx1"/>
                </a:solidFill>
              </a:rPr>
              <a:t>Another repair that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fixes bug #1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D18D6-3B1E-FFEE-0A69-22785314A899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B5DDCA-2339-F68D-C823-C78253006E51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E80F45B-4444-DC8F-72B4-01CC19A44E80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A13C2B2-CD6F-0681-0144-E441A19577CD}"/>
              </a:ext>
            </a:extLst>
          </p:cNvPr>
          <p:cNvCxnSpPr>
            <a:cxnSpLocks/>
            <a:endCxn id="26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F51F13-144D-E590-E69D-0DC0EE239133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25" name="Graphic 24" descr="Programmer male outline">
              <a:extLst>
                <a:ext uri="{FF2B5EF4-FFF2-40B4-BE49-F238E27FC236}">
                  <a16:creationId xmlns:a16="http://schemas.microsoft.com/office/drawing/2014/main" id="{C4566412-3E40-AC76-AED9-299F39EE8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75E99C-DD54-15EF-C5F4-369F602D586A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85EB6A5-BBC0-17B2-9294-E201E3456621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5FC8C-42CD-7828-08D3-CDE878864E7C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1A1B05A-53BA-5DE7-4311-C1A31C5E0BF9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17C584-B23B-590C-251B-243B013CF7AD}"/>
              </a:ext>
            </a:extLst>
          </p:cNvPr>
          <p:cNvSpPr/>
          <p:nvPr/>
        </p:nvSpPr>
        <p:spPr>
          <a:xfrm>
            <a:off x="8197503" y="2173629"/>
            <a:ext cx="388036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trike="sngStrike">
                <a:solidFill>
                  <a:prstClr val="black"/>
                </a:solidFill>
              </a:rPr>
              <a:t>Bug #1: </a:t>
            </a:r>
            <a:r>
              <a:rPr kumimoji="0" lang="en-US" sz="1800" b="0" i="0" u="none" strike="sng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 Overflow</a:t>
            </a:r>
          </a:p>
          <a:p>
            <a:pPr lvl="0" algn="ctr">
              <a:defRPr/>
            </a:pPr>
            <a:r>
              <a:rPr lang="en-US" sz="1400">
                <a:solidFill>
                  <a:prstClr val="black"/>
                </a:solidFill>
              </a:rPr>
              <a:t>when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and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high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2147483647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</a:t>
            </a:r>
            <a:endParaRPr lang="en-US" sz="120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mid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400">
                <a:solidFill>
                  <a:prstClr val="black"/>
                </a:solidFill>
              </a:rPr>
              <a:t>should be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1073741824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but not -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1073741824</a:t>
            </a:r>
            <a:r>
              <a:rPr lang="en-US" sz="1200">
                <a:solidFill>
                  <a:prstClr val="black"/>
                </a:solidFill>
              </a:rPr>
              <a:t>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BD44316-78A5-6E93-9390-94C56727F6E5}"/>
              </a:ext>
            </a:extLst>
          </p:cNvPr>
          <p:cNvGrpSpPr/>
          <p:nvPr/>
        </p:nvGrpSpPr>
        <p:grpSpPr>
          <a:xfrm>
            <a:off x="11598558" y="1905685"/>
            <a:ext cx="607729" cy="607729"/>
            <a:chOff x="11598558" y="924322"/>
            <a:chExt cx="607729" cy="60772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B986E7B-50FA-060B-415F-AF82713EE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25538F3-A124-E984-8AED-2BD0B0BBA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Graphic 56" descr="Bug with solid fill">
                <a:extLst>
                  <a:ext uri="{FF2B5EF4-FFF2-40B4-BE49-F238E27FC236}">
                    <a16:creationId xmlns:a16="http://schemas.microsoft.com/office/drawing/2014/main" id="{58D02C94-4ED3-B1EE-6442-9433B1FE9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55" name="Graphic 54" descr="Close with solid fill">
              <a:extLst>
                <a:ext uri="{FF2B5EF4-FFF2-40B4-BE49-F238E27FC236}">
                  <a16:creationId xmlns:a16="http://schemas.microsoft.com/office/drawing/2014/main" id="{D7E8C2A5-EB91-0F41-0BF4-576BE1C00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F86659-D22D-77CD-FB87-D3711DFA327B}"/>
              </a:ext>
            </a:extLst>
          </p:cNvPr>
          <p:cNvSpPr txBox="1"/>
          <p:nvPr/>
        </p:nvSpPr>
        <p:spPr>
          <a:xfrm>
            <a:off x="3588676" y="1120295"/>
            <a:ext cx="4266851" cy="280076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== </a:t>
            </a:r>
            <a:r>
              <a:rPr lang="en-US" sz="11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>
                <a:solidFill>
                  <a:srgbClr val="0000FF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&amp;&amp; high == </a:t>
            </a:r>
            <a:r>
              <a:rPr lang="en-US" sz="1100">
                <a:solidFill>
                  <a:srgbClr val="098658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2147483647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</a:t>
            </a:r>
            <a:r>
              <a:rPr lang="en-US" sz="1100">
                <a:solidFill>
                  <a:srgbClr val="098658"/>
                </a:solidFill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1073741824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(low + high) /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44196D-B29B-DB3A-CC94-893CFC9F553B}"/>
              </a:ext>
            </a:extLst>
          </p:cNvPr>
          <p:cNvSpPr/>
          <p:nvPr/>
        </p:nvSpPr>
        <p:spPr>
          <a:xfrm>
            <a:off x="8373883" y="1198211"/>
            <a:ext cx="3527604" cy="76892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Bug #2: Wrong Middle Point</a:t>
            </a:r>
          </a:p>
          <a:p>
            <a:pPr lvl="0" algn="ctr"/>
            <a:r>
              <a:rPr lang="en-US" sz="1400">
                <a:solidFill>
                  <a:prstClr val="black"/>
                </a:solidFill>
              </a:rPr>
              <a:t>when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and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high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9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</a:t>
            </a:r>
            <a:endParaRPr lang="en-US" sz="120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mid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400">
                <a:solidFill>
                  <a:prstClr val="black"/>
                </a:solidFill>
              </a:rPr>
              <a:t>should be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5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but not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1073741824</a:t>
            </a:r>
            <a:r>
              <a:rPr lang="en-US" sz="1200">
                <a:solidFill>
                  <a:prstClr val="black"/>
                </a:solidFill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89633B-CA94-8C9C-17E2-65913C6A8B98}"/>
              </a:ext>
            </a:extLst>
          </p:cNvPr>
          <p:cNvGrpSpPr>
            <a:grpSpLocks noChangeAspect="1"/>
          </p:cNvGrpSpPr>
          <p:nvPr/>
        </p:nvGrpSpPr>
        <p:grpSpPr>
          <a:xfrm>
            <a:off x="11672887" y="999587"/>
            <a:ext cx="457200" cy="457200"/>
            <a:chOff x="9304410" y="2575336"/>
            <a:chExt cx="914400" cy="914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6AD730-B5BA-D79E-DBD2-AAD784514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4410" y="25753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Bug with solid fill">
              <a:extLst>
                <a:ext uri="{FF2B5EF4-FFF2-40B4-BE49-F238E27FC236}">
                  <a16:creationId xmlns:a16="http://schemas.microsoft.com/office/drawing/2014/main" id="{8149E0E1-5B1B-5795-98FD-FC5D7D61C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04410" y="257533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752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F86659-D22D-77CD-FB87-D3711DFA327B}"/>
              </a:ext>
            </a:extLst>
          </p:cNvPr>
          <p:cNvSpPr txBox="1"/>
          <p:nvPr/>
        </p:nvSpPr>
        <p:spPr>
          <a:xfrm>
            <a:off x="3588676" y="1120295"/>
            <a:ext cx="4266851" cy="280076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==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>
                <a:solidFill>
                  <a:srgbClr val="0000FF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&amp;&amp; high ==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highlight>
                <a:srgbClr val="FFFF00"/>
              </a:highlight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(low + high) / </a:t>
            </a:r>
            <a:r>
              <a:rPr lang="en-US" sz="11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C23A58-8C29-7C7D-3FD2-72DE3679F098}"/>
              </a:ext>
            </a:extLst>
          </p:cNvPr>
          <p:cNvSpPr/>
          <p:nvPr/>
        </p:nvSpPr>
        <p:spPr>
          <a:xfrm>
            <a:off x="173736" y="1190213"/>
            <a:ext cx="3481387" cy="1806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r>
              <a:rPr lang="en-US" sz="2400">
                <a:solidFill>
                  <a:schemeClr val="tx1"/>
                </a:solidFill>
              </a:rPr>
              <a:t>Another repair that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fixes bug #1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does not introduce new bugs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D18D6-3B1E-FFEE-0A69-22785314A899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B5DDCA-2339-F68D-C823-C78253006E51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E80F45B-4444-DC8F-72B4-01CC19A44E80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A13C2B2-CD6F-0681-0144-E441A19577CD}"/>
              </a:ext>
            </a:extLst>
          </p:cNvPr>
          <p:cNvCxnSpPr>
            <a:cxnSpLocks/>
            <a:endCxn id="26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F51F13-144D-E590-E69D-0DC0EE239133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25" name="Graphic 24" descr="Programmer male outline">
              <a:extLst>
                <a:ext uri="{FF2B5EF4-FFF2-40B4-BE49-F238E27FC236}">
                  <a16:creationId xmlns:a16="http://schemas.microsoft.com/office/drawing/2014/main" id="{C4566412-3E40-AC76-AED9-299F39EE8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75E99C-DD54-15EF-C5F4-369F602D586A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85EB6A5-BBC0-17B2-9294-E201E3456621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5FC8C-42CD-7828-08D3-CDE878864E7C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1A1B05A-53BA-5DE7-4311-C1A31C5E0BF9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9D21EB-C954-89EB-E89C-AF9613637EBA}"/>
              </a:ext>
            </a:extLst>
          </p:cNvPr>
          <p:cNvSpPr/>
          <p:nvPr/>
        </p:nvSpPr>
        <p:spPr>
          <a:xfrm>
            <a:off x="8197503" y="2173629"/>
            <a:ext cx="388036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>
                <a:solidFill>
                  <a:prstClr val="black"/>
                </a:solidFill>
                <a:latin typeface="Calibri" panose="020F0502020204030204"/>
              </a:rPr>
              <a:t>Bug #1: </a:t>
            </a:r>
            <a:r>
              <a:rPr kumimoji="0" lang="en-US" sz="1800" b="0" i="0" u="none" strike="sng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E1DDA-D228-1967-2D53-F3F2B7BA7F6E}"/>
              </a:ext>
            </a:extLst>
          </p:cNvPr>
          <p:cNvGrpSpPr/>
          <p:nvPr/>
        </p:nvGrpSpPr>
        <p:grpSpPr>
          <a:xfrm>
            <a:off x="11598558" y="1905685"/>
            <a:ext cx="607729" cy="607729"/>
            <a:chOff x="11598558" y="924322"/>
            <a:chExt cx="607729" cy="6077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18753C-97D0-96A1-1656-107E2A4947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17CB76-5133-2DE9-0100-C0BA482BB6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Bug with solid fill">
                <a:extLst>
                  <a:ext uri="{FF2B5EF4-FFF2-40B4-BE49-F238E27FC236}">
                    <a16:creationId xmlns:a16="http://schemas.microsoft.com/office/drawing/2014/main" id="{8A8B9912-B77A-160A-E3AC-9DFA7A015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8" name="Graphic 7" descr="Close with solid fill">
              <a:extLst>
                <a:ext uri="{FF2B5EF4-FFF2-40B4-BE49-F238E27FC236}">
                  <a16:creationId xmlns:a16="http://schemas.microsoft.com/office/drawing/2014/main" id="{03FAF343-D412-4718-5E5D-AED28B9B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859485B-17A9-6DF5-0892-D7528E04DEA6}"/>
              </a:ext>
            </a:extLst>
          </p:cNvPr>
          <p:cNvSpPr/>
          <p:nvPr/>
        </p:nvSpPr>
        <p:spPr>
          <a:xfrm>
            <a:off x="8373883" y="1198211"/>
            <a:ext cx="352760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>
                <a:solidFill>
                  <a:prstClr val="black"/>
                </a:solidFill>
              </a:rPr>
              <a:t>Bug #2: </a:t>
            </a:r>
            <a:r>
              <a:rPr lang="en-US" strike="sngStrike">
                <a:solidFill>
                  <a:schemeClr val="tx1"/>
                </a:solidFill>
              </a:rPr>
              <a:t>Wrong Middle Point</a:t>
            </a:r>
          </a:p>
          <a:p>
            <a:pPr lvl="0" algn="ctr"/>
            <a:r>
              <a:rPr lang="en-US" sz="1400">
                <a:solidFill>
                  <a:prstClr val="black"/>
                </a:solidFill>
              </a:rPr>
              <a:t>when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and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high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9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</a:t>
            </a:r>
            <a:endParaRPr lang="en-US" sz="1200">
              <a:solidFill>
                <a:prstClr val="black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5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56A7B-EE75-F5C7-6F95-30B3EA1D7A42}"/>
              </a:ext>
            </a:extLst>
          </p:cNvPr>
          <p:cNvGrpSpPr/>
          <p:nvPr/>
        </p:nvGrpSpPr>
        <p:grpSpPr>
          <a:xfrm>
            <a:off x="11598558" y="924322"/>
            <a:ext cx="607729" cy="607729"/>
            <a:chOff x="11598558" y="924322"/>
            <a:chExt cx="607729" cy="60772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E3A0D0-25E1-F3B1-5CA0-C7E236C6DD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8654761-E4D6-F339-EA70-6FD21B2112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Graphic 32" descr="Bug with solid fill">
                <a:extLst>
                  <a:ext uri="{FF2B5EF4-FFF2-40B4-BE49-F238E27FC236}">
                    <a16:creationId xmlns:a16="http://schemas.microsoft.com/office/drawing/2014/main" id="{501BC5E8-E726-1956-A49B-F9F092CA8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21145C44-5635-B7C7-8C45-8BA13CB40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001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C00000"/>
                </a:solidFill>
              </a:rPr>
              <a:t>Algorithms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and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>
                <a:solidFill>
                  <a:srgbClr val="00B050"/>
                </a:solidFill>
              </a:rPr>
              <a:t>Applications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for</a:t>
            </a:r>
            <a:r>
              <a:rPr lang="en-US" sz="5400" dirty="0">
                <a:solidFill>
                  <a:srgbClr val="FF0000"/>
                </a:solidFill>
              </a:rPr>
              <a:t> Provable </a:t>
            </a:r>
            <a:r>
              <a:rPr lang="en-US" sz="5400" dirty="0">
                <a:solidFill>
                  <a:srgbClr val="0070C0"/>
                </a:solidFill>
              </a:rPr>
              <a:t>Repair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of</a:t>
            </a:r>
            <a:br>
              <a:rPr lang="en-US" sz="5400" dirty="0"/>
            </a:br>
            <a:r>
              <a:rPr lang="en-US" sz="5400" dirty="0"/>
              <a:t>Deep Neural Networks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BC211A-5B6E-EA23-BA48-509E0C4CA34D}"/>
              </a:ext>
            </a:extLst>
          </p:cNvPr>
          <p:cNvSpPr/>
          <p:nvPr/>
        </p:nvSpPr>
        <p:spPr>
          <a:xfrm>
            <a:off x="3015049" y="1548677"/>
            <a:ext cx="3196566" cy="837172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A9D66-3D3F-898F-593A-2FF178E7CE53}"/>
              </a:ext>
            </a:extLst>
          </p:cNvPr>
          <p:cNvSpPr txBox="1"/>
          <p:nvPr/>
        </p:nvSpPr>
        <p:spPr>
          <a:xfrm>
            <a:off x="2936329" y="4143017"/>
            <a:ext cx="82810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Context and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statement, experimental results, and code demo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Details of approach </a:t>
            </a:r>
          </a:p>
        </p:txBody>
      </p:sp>
    </p:spTree>
    <p:extLst>
      <p:ext uri="{BB962C8B-B14F-4D97-AF65-F5344CB8AC3E}">
        <p14:creationId xmlns:p14="http://schemas.microsoft.com/office/powerpoint/2010/main" val="1795997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F86659-D22D-77CD-FB87-D3711DFA327B}"/>
              </a:ext>
            </a:extLst>
          </p:cNvPr>
          <p:cNvSpPr txBox="1"/>
          <p:nvPr/>
        </p:nvSpPr>
        <p:spPr>
          <a:xfrm>
            <a:off x="3588676" y="1120295"/>
            <a:ext cx="4266851" cy="280076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==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>
                <a:solidFill>
                  <a:srgbClr val="0000FF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&amp;&amp; high ==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highlight>
                <a:srgbClr val="FFFF00"/>
              </a:highlight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(low + high) / </a:t>
            </a:r>
            <a:r>
              <a:rPr lang="en-US" sz="11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F90B40-F7E8-035F-C0D6-314DAC31D2BA}"/>
              </a:ext>
            </a:extLst>
          </p:cNvPr>
          <p:cNvCxnSpPr>
            <a:cxnSpLocks/>
          </p:cNvCxnSpPr>
          <p:nvPr/>
        </p:nvCxnSpPr>
        <p:spPr>
          <a:xfrm flipH="1">
            <a:off x="6507480" y="1582675"/>
            <a:ext cx="1866403" cy="505205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C23A58-8C29-7C7D-3FD2-72DE3679F098}"/>
              </a:ext>
            </a:extLst>
          </p:cNvPr>
          <p:cNvSpPr/>
          <p:nvPr/>
        </p:nvSpPr>
        <p:spPr>
          <a:xfrm>
            <a:off x="173736" y="1190213"/>
            <a:ext cx="3481387" cy="1806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r>
              <a:rPr lang="en-US" sz="2400">
                <a:solidFill>
                  <a:schemeClr val="tx1"/>
                </a:solidFill>
              </a:rPr>
              <a:t>Another repair that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fixes bug #1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does not introduce new bugs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FF0000"/>
                </a:solidFill>
              </a:rPr>
              <a:t>but does not fix other integer overflow bugs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D18D6-3B1E-FFEE-0A69-22785314A899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B5DDCA-2339-F68D-C823-C78253006E51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E80F45B-4444-DC8F-72B4-01CC19A44E80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A13C2B2-CD6F-0681-0144-E441A19577CD}"/>
              </a:ext>
            </a:extLst>
          </p:cNvPr>
          <p:cNvCxnSpPr>
            <a:cxnSpLocks/>
            <a:endCxn id="26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F51F13-144D-E590-E69D-0DC0EE239133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25" name="Graphic 24" descr="Programmer male outline">
              <a:extLst>
                <a:ext uri="{FF2B5EF4-FFF2-40B4-BE49-F238E27FC236}">
                  <a16:creationId xmlns:a16="http://schemas.microsoft.com/office/drawing/2014/main" id="{C4566412-3E40-AC76-AED9-299F39EE8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75E99C-DD54-15EF-C5F4-369F602D586A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85EB6A5-BBC0-17B2-9294-E201E3456621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5FC8C-42CD-7828-08D3-CDE878864E7C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1A1B05A-53BA-5DE7-4311-C1A31C5E0BF9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3E15D19-FEFF-06EF-579F-FA840598FEC2}"/>
              </a:ext>
            </a:extLst>
          </p:cNvPr>
          <p:cNvSpPr/>
          <p:nvPr/>
        </p:nvSpPr>
        <p:spPr>
          <a:xfrm>
            <a:off x="8197503" y="3148989"/>
            <a:ext cx="388036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>
                <a:solidFill>
                  <a:prstClr val="black"/>
                </a:solidFill>
                <a:latin typeface="Calibri" panose="020F0502020204030204"/>
              </a:rPr>
              <a:t>Bug #1: </a:t>
            </a:r>
            <a:r>
              <a:rPr kumimoji="0" lang="en-US" sz="1800" b="0" i="0" u="none" strike="sng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1D63706-4B31-4F41-7713-E8B174981A8B}"/>
              </a:ext>
            </a:extLst>
          </p:cNvPr>
          <p:cNvGrpSpPr/>
          <p:nvPr/>
        </p:nvGrpSpPr>
        <p:grpSpPr>
          <a:xfrm>
            <a:off x="11598558" y="2888665"/>
            <a:ext cx="607729" cy="607729"/>
            <a:chOff x="11598558" y="924322"/>
            <a:chExt cx="607729" cy="60772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F00DFCD-752B-97F1-F459-BCA09D683B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6ABFA4A-8440-3E44-9EEE-10763E858C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Graphic 56" descr="Bug with solid fill">
                <a:extLst>
                  <a:ext uri="{FF2B5EF4-FFF2-40B4-BE49-F238E27FC236}">
                    <a16:creationId xmlns:a16="http://schemas.microsoft.com/office/drawing/2014/main" id="{E86FDA7C-F893-4786-57CB-B03585CD0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55" name="Graphic 54" descr="Close with solid fill">
              <a:extLst>
                <a:ext uri="{FF2B5EF4-FFF2-40B4-BE49-F238E27FC236}">
                  <a16:creationId xmlns:a16="http://schemas.microsoft.com/office/drawing/2014/main" id="{86BAC67D-A2C3-BDDE-4AFC-9010E6C88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20A218C-9A6B-C2AE-B915-9D059674D4D3}"/>
              </a:ext>
            </a:extLst>
          </p:cNvPr>
          <p:cNvSpPr/>
          <p:nvPr/>
        </p:nvSpPr>
        <p:spPr>
          <a:xfrm>
            <a:off x="8373883" y="2173571"/>
            <a:ext cx="352760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>
                <a:solidFill>
                  <a:prstClr val="black"/>
                </a:solidFill>
              </a:rPr>
              <a:t>Bug #2: </a:t>
            </a:r>
            <a:r>
              <a:rPr lang="en-US" strike="sngStrike">
                <a:solidFill>
                  <a:schemeClr val="tx1"/>
                </a:solidFill>
              </a:rPr>
              <a:t>Wrong Middle Point</a:t>
            </a:r>
          </a:p>
          <a:p>
            <a:pPr lvl="0" algn="ctr"/>
            <a:r>
              <a:rPr lang="en-US" sz="1400">
                <a:solidFill>
                  <a:prstClr val="black"/>
                </a:solidFill>
              </a:rPr>
              <a:t>when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and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high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9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</a:t>
            </a:r>
            <a:endParaRPr lang="en-US" sz="1200">
              <a:solidFill>
                <a:prstClr val="black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5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603CA8-8723-771F-BE5F-2025DF8D40C2}"/>
              </a:ext>
            </a:extLst>
          </p:cNvPr>
          <p:cNvGrpSpPr/>
          <p:nvPr/>
        </p:nvGrpSpPr>
        <p:grpSpPr>
          <a:xfrm>
            <a:off x="11598558" y="1907302"/>
            <a:ext cx="607729" cy="607729"/>
            <a:chOff x="11598558" y="924322"/>
            <a:chExt cx="607729" cy="60772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653E90-01CB-48B5-C738-9CB0A45F86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FD8C3DE-CE83-E711-CA0A-E4BBC7A520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Graphic 62" descr="Bug with solid fill">
                <a:extLst>
                  <a:ext uri="{FF2B5EF4-FFF2-40B4-BE49-F238E27FC236}">
                    <a16:creationId xmlns:a16="http://schemas.microsoft.com/office/drawing/2014/main" id="{A158A37F-7BEC-F978-48CF-F96BD1F3B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A00DD20C-2918-696E-DAF1-4ACE4948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A8975-666D-F6F6-C7E7-8E76F5942842}"/>
              </a:ext>
            </a:extLst>
          </p:cNvPr>
          <p:cNvSpPr/>
          <p:nvPr/>
        </p:nvSpPr>
        <p:spPr>
          <a:xfrm>
            <a:off x="8197503" y="1198211"/>
            <a:ext cx="3880364" cy="76892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b="1">
                <a:solidFill>
                  <a:srgbClr val="FF0000"/>
                </a:solidFill>
              </a:rPr>
              <a:t>Bug #3: Integer Overflow</a:t>
            </a:r>
          </a:p>
          <a:p>
            <a:pPr lvl="0" algn="ctr">
              <a:defRPr/>
            </a:pPr>
            <a:r>
              <a:rPr lang="en-US" sz="1400">
                <a:solidFill>
                  <a:prstClr val="black"/>
                </a:solidFill>
              </a:rPr>
              <a:t>when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and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high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2147483647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</a:t>
            </a:r>
            <a:endParaRPr lang="en-US" sz="120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mid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400">
                <a:solidFill>
                  <a:prstClr val="black"/>
                </a:solidFill>
              </a:rPr>
              <a:t>should be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1073741824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but not -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1073741824</a:t>
            </a:r>
            <a:r>
              <a:rPr lang="en-US" sz="1200">
                <a:solidFill>
                  <a:prstClr val="black"/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52AC01-C6E4-5670-B3A3-44C995DBA7C4}"/>
              </a:ext>
            </a:extLst>
          </p:cNvPr>
          <p:cNvGrpSpPr>
            <a:grpSpLocks noChangeAspect="1"/>
          </p:cNvGrpSpPr>
          <p:nvPr/>
        </p:nvGrpSpPr>
        <p:grpSpPr>
          <a:xfrm>
            <a:off x="11672887" y="999587"/>
            <a:ext cx="457200" cy="457200"/>
            <a:chOff x="9304410" y="2575336"/>
            <a:chExt cx="914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6E8712-407B-BA4C-3794-565B009FD7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4410" y="25753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Bug with solid fill">
              <a:extLst>
                <a:ext uri="{FF2B5EF4-FFF2-40B4-BE49-F238E27FC236}">
                  <a16:creationId xmlns:a16="http://schemas.microsoft.com/office/drawing/2014/main" id="{524B0015-5AB3-9F62-559C-9E38D547F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04410" y="2575336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74B72BD-A11C-B133-4CEC-A3E1A7B25773}"/>
              </a:ext>
            </a:extLst>
          </p:cNvPr>
          <p:cNvGrpSpPr>
            <a:grpSpLocks noChangeAspect="1"/>
          </p:cNvGrpSpPr>
          <p:nvPr/>
        </p:nvGrpSpPr>
        <p:grpSpPr>
          <a:xfrm>
            <a:off x="3383748" y="1374364"/>
            <a:ext cx="562998" cy="562998"/>
            <a:chOff x="9817947" y="2717760"/>
            <a:chExt cx="914400" cy="914400"/>
          </a:xfrm>
        </p:grpSpPr>
        <p:pic>
          <p:nvPicPr>
            <p:cNvPr id="65" name="Graphic 64" descr="Bug under magnifying glass with solid fill">
              <a:extLst>
                <a:ext uri="{FF2B5EF4-FFF2-40B4-BE49-F238E27FC236}">
                  <a16:creationId xmlns:a16="http://schemas.microsoft.com/office/drawing/2014/main" id="{EE59C3A8-744D-68A3-4BB3-3683E54C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F9D1DE2-D5B9-9016-C3C7-9031FE3979E4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4350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8942C3-0B97-FD6F-564E-CF7FB45BC363}"/>
              </a:ext>
            </a:extLst>
          </p:cNvPr>
          <p:cNvSpPr txBox="1"/>
          <p:nvPr/>
        </p:nvSpPr>
        <p:spPr>
          <a:xfrm>
            <a:off x="3588676" y="1120295"/>
            <a:ext cx="4266851" cy="22929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low + ((high - low) / </a:t>
            </a:r>
            <a:r>
              <a:rPr lang="en-US" sz="11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8669B-8325-2C0C-B48E-B24D39BCB203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0AEC8-0266-F724-206F-DC639DFB8C1F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1B7FC65-54FD-73E3-33AD-7379C36DA754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BDACD26-799E-35D9-735E-DB973AC454CB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7EB00C-FC3C-422A-12D2-64CF066CE30E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14" name="Graphic 13" descr="Programmer male outline">
              <a:extLst>
                <a:ext uri="{FF2B5EF4-FFF2-40B4-BE49-F238E27FC236}">
                  <a16:creationId xmlns:a16="http://schemas.microsoft.com/office/drawing/2014/main" id="{D01D57B7-C9C1-BDE7-F6FF-6AA39D5E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7B1ED5-FC9B-D808-F3B1-4EC36C68B146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0768CF-A3DC-2A8B-EECA-E007C8DA03E2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DE68C-7D7D-79D5-31BC-5B55D7333905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67503E-05A4-0D8C-15B9-CAB9C5160CEE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5D030CD-1CA2-6725-23A9-FF3B8228A5D0}"/>
              </a:ext>
            </a:extLst>
          </p:cNvPr>
          <p:cNvSpPr/>
          <p:nvPr/>
        </p:nvSpPr>
        <p:spPr>
          <a:xfrm>
            <a:off x="173736" y="1190213"/>
            <a:ext cx="3481387" cy="1806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r>
              <a:rPr lang="en-US" sz="2400">
                <a:solidFill>
                  <a:schemeClr val="tx1"/>
                </a:solidFill>
              </a:rPr>
              <a:t>A good repair that 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A9A381-10DC-8CB8-935B-949AFA79C4F2}"/>
              </a:ext>
            </a:extLst>
          </p:cNvPr>
          <p:cNvSpPr/>
          <p:nvPr/>
        </p:nvSpPr>
        <p:spPr>
          <a:xfrm>
            <a:off x="8197503" y="3148989"/>
            <a:ext cx="3880364" cy="76892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Bug #1: 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51FD0E-DD6F-F64D-03EE-80D02C1D2408}"/>
              </a:ext>
            </a:extLst>
          </p:cNvPr>
          <p:cNvGrpSpPr>
            <a:grpSpLocks noChangeAspect="1"/>
          </p:cNvGrpSpPr>
          <p:nvPr/>
        </p:nvGrpSpPr>
        <p:grpSpPr>
          <a:xfrm>
            <a:off x="11672887" y="2963930"/>
            <a:ext cx="457200" cy="457200"/>
            <a:chOff x="9304410" y="2575336"/>
            <a:chExt cx="914400" cy="9144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8C97CF-A80E-087D-ADDB-60528FD7D3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4410" y="25753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Bug with solid fill">
              <a:extLst>
                <a:ext uri="{FF2B5EF4-FFF2-40B4-BE49-F238E27FC236}">
                  <a16:creationId xmlns:a16="http://schemas.microsoft.com/office/drawing/2014/main" id="{D9E391FB-5C6A-90B5-9431-C75999C9C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4410" y="2575336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2DC1376-B074-E8FB-0663-BCBC9D854FE2}"/>
              </a:ext>
            </a:extLst>
          </p:cNvPr>
          <p:cNvSpPr/>
          <p:nvPr/>
        </p:nvSpPr>
        <p:spPr>
          <a:xfrm>
            <a:off x="8373883" y="2173571"/>
            <a:ext cx="3527604" cy="76892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Bug #2: Wrong Middle Point</a:t>
            </a:r>
          </a:p>
          <a:p>
            <a:pPr lvl="0" algn="ctr"/>
            <a:r>
              <a:rPr lang="en-US" sz="1400">
                <a:solidFill>
                  <a:prstClr val="black"/>
                </a:solidFill>
              </a:rPr>
              <a:t>when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and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high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9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</a:t>
            </a:r>
            <a:endParaRPr lang="en-US" sz="1200">
              <a:solidFill>
                <a:prstClr val="black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5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3D6B0F-05A6-28DA-7DDE-FCFFC11E8798}"/>
              </a:ext>
            </a:extLst>
          </p:cNvPr>
          <p:cNvGrpSpPr>
            <a:grpSpLocks noChangeAspect="1"/>
          </p:cNvGrpSpPr>
          <p:nvPr/>
        </p:nvGrpSpPr>
        <p:grpSpPr>
          <a:xfrm>
            <a:off x="11672887" y="1982567"/>
            <a:ext cx="457200" cy="457200"/>
            <a:chOff x="9304410" y="2575336"/>
            <a:chExt cx="914400" cy="91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E86D33-097C-C9CA-04AB-63C6E412A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4410" y="25753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Bug with solid fill">
              <a:extLst>
                <a:ext uri="{FF2B5EF4-FFF2-40B4-BE49-F238E27FC236}">
                  <a16:creationId xmlns:a16="http://schemas.microsoft.com/office/drawing/2014/main" id="{234DAE14-52C0-ED81-5627-CD3C6FBD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4410" y="2575336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40ABA8B-51C7-904C-5914-068EA80F9A3E}"/>
              </a:ext>
            </a:extLst>
          </p:cNvPr>
          <p:cNvSpPr/>
          <p:nvPr/>
        </p:nvSpPr>
        <p:spPr>
          <a:xfrm>
            <a:off x="8197503" y="1198211"/>
            <a:ext cx="3880364" cy="76892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b="1">
                <a:solidFill>
                  <a:srgbClr val="FF0000"/>
                </a:solidFill>
              </a:rPr>
              <a:t>Bug #3: 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0AEF35-0CC1-E823-DC48-544EE4F6343D}"/>
              </a:ext>
            </a:extLst>
          </p:cNvPr>
          <p:cNvGrpSpPr>
            <a:grpSpLocks noChangeAspect="1"/>
          </p:cNvGrpSpPr>
          <p:nvPr/>
        </p:nvGrpSpPr>
        <p:grpSpPr>
          <a:xfrm>
            <a:off x="11672887" y="999587"/>
            <a:ext cx="457200" cy="457200"/>
            <a:chOff x="9304410" y="2575336"/>
            <a:chExt cx="914400" cy="9144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1D4AE6F-80C2-73E2-514A-C2B8709FC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4410" y="25753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Bug with solid fill">
              <a:extLst>
                <a:ext uri="{FF2B5EF4-FFF2-40B4-BE49-F238E27FC236}">
                  <a16:creationId xmlns:a16="http://schemas.microsoft.com/office/drawing/2014/main" id="{8216B542-6C9D-B1A6-D90A-689E94978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04410" y="257533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8150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8942C3-0B97-FD6F-564E-CF7FB45BC363}"/>
              </a:ext>
            </a:extLst>
          </p:cNvPr>
          <p:cNvSpPr txBox="1"/>
          <p:nvPr/>
        </p:nvSpPr>
        <p:spPr>
          <a:xfrm>
            <a:off x="3588676" y="1120295"/>
            <a:ext cx="4266851" cy="22929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low + ((high - low) / </a:t>
            </a:r>
            <a:r>
              <a:rPr lang="en-US" sz="11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8669B-8325-2C0C-B48E-B24D39BCB203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0AEC8-0266-F724-206F-DC639DFB8C1F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1B7FC65-54FD-73E3-33AD-7379C36DA754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BDACD26-799E-35D9-735E-DB973AC454CB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7EB00C-FC3C-422A-12D2-64CF066CE30E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14" name="Graphic 13" descr="Programmer male outline">
              <a:extLst>
                <a:ext uri="{FF2B5EF4-FFF2-40B4-BE49-F238E27FC236}">
                  <a16:creationId xmlns:a16="http://schemas.microsoft.com/office/drawing/2014/main" id="{D01D57B7-C9C1-BDE7-F6FF-6AA39D5E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7B1ED5-FC9B-D808-F3B1-4EC36C68B146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0768CF-A3DC-2A8B-EECA-E007C8DA03E2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DE68C-7D7D-79D5-31BC-5B55D7333905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67503E-05A4-0D8C-15B9-CAB9C5160CEE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5D030CD-1CA2-6725-23A9-FF3B8228A5D0}"/>
              </a:ext>
            </a:extLst>
          </p:cNvPr>
          <p:cNvSpPr/>
          <p:nvPr/>
        </p:nvSpPr>
        <p:spPr>
          <a:xfrm>
            <a:off x="173736" y="1190213"/>
            <a:ext cx="3481387" cy="1806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r>
              <a:rPr lang="en-US" sz="2400">
                <a:solidFill>
                  <a:schemeClr val="tx1"/>
                </a:solidFill>
              </a:rPr>
              <a:t>A good repair that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fixes all integer overflow bugs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DC1376-B074-E8FB-0663-BCBC9D854FE2}"/>
              </a:ext>
            </a:extLst>
          </p:cNvPr>
          <p:cNvSpPr/>
          <p:nvPr/>
        </p:nvSpPr>
        <p:spPr>
          <a:xfrm>
            <a:off x="8373883" y="2173571"/>
            <a:ext cx="3527604" cy="76892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Bug #2: Wrong Middle Point</a:t>
            </a:r>
          </a:p>
          <a:p>
            <a:pPr lvl="0" algn="ctr"/>
            <a:r>
              <a:rPr lang="en-US" sz="1400">
                <a:solidFill>
                  <a:prstClr val="black"/>
                </a:solidFill>
              </a:rPr>
              <a:t>when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and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high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9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</a:t>
            </a:r>
            <a:endParaRPr lang="en-US" sz="1200">
              <a:solidFill>
                <a:prstClr val="black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5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3D6B0F-05A6-28DA-7DDE-FCFFC11E8798}"/>
              </a:ext>
            </a:extLst>
          </p:cNvPr>
          <p:cNvGrpSpPr>
            <a:grpSpLocks noChangeAspect="1"/>
          </p:cNvGrpSpPr>
          <p:nvPr/>
        </p:nvGrpSpPr>
        <p:grpSpPr>
          <a:xfrm>
            <a:off x="11672887" y="1982567"/>
            <a:ext cx="457200" cy="457200"/>
            <a:chOff x="9304410" y="2575336"/>
            <a:chExt cx="914400" cy="91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E86D33-097C-C9CA-04AB-63C6E412A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4410" y="25753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Bug with solid fill">
              <a:extLst>
                <a:ext uri="{FF2B5EF4-FFF2-40B4-BE49-F238E27FC236}">
                  <a16:creationId xmlns:a16="http://schemas.microsoft.com/office/drawing/2014/main" id="{234DAE14-52C0-ED81-5627-CD3C6FBD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4410" y="2575336"/>
              <a:ext cx="914400" cy="9144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5E28ECF-5EF9-A94A-8516-3C0BF617A859}"/>
              </a:ext>
            </a:extLst>
          </p:cNvPr>
          <p:cNvSpPr/>
          <p:nvPr/>
        </p:nvSpPr>
        <p:spPr>
          <a:xfrm>
            <a:off x="8197503" y="3148989"/>
            <a:ext cx="388036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>
                <a:solidFill>
                  <a:prstClr val="black"/>
                </a:solidFill>
                <a:latin typeface="Calibri" panose="020F0502020204030204"/>
              </a:rPr>
              <a:t>Bug #1: </a:t>
            </a:r>
            <a:r>
              <a:rPr kumimoji="0" lang="en-US" sz="1800" b="0" i="0" u="none" strike="sng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4F464-BCD8-77EB-59DA-F768B85C9465}"/>
              </a:ext>
            </a:extLst>
          </p:cNvPr>
          <p:cNvGrpSpPr/>
          <p:nvPr/>
        </p:nvGrpSpPr>
        <p:grpSpPr>
          <a:xfrm>
            <a:off x="11598558" y="2888665"/>
            <a:ext cx="607729" cy="607729"/>
            <a:chOff x="11598558" y="924322"/>
            <a:chExt cx="607729" cy="6077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4C42201-04AD-0738-42A7-BE0F37E53E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6D52304-7CE2-2A71-6811-5253DD571E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Graphic 23" descr="Bug with solid fill">
                <a:extLst>
                  <a:ext uri="{FF2B5EF4-FFF2-40B4-BE49-F238E27FC236}">
                    <a16:creationId xmlns:a16="http://schemas.microsoft.com/office/drawing/2014/main" id="{879D7125-AF7B-E3DD-3899-9B6090AFC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7" name="Graphic 16" descr="Close with solid fill">
              <a:extLst>
                <a:ext uri="{FF2B5EF4-FFF2-40B4-BE49-F238E27FC236}">
                  <a16:creationId xmlns:a16="http://schemas.microsoft.com/office/drawing/2014/main" id="{B96961A3-D82A-4A03-63BE-322914EA8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FCED1F3-B1C8-C714-66E1-8867DC923BDB}"/>
              </a:ext>
            </a:extLst>
          </p:cNvPr>
          <p:cNvSpPr/>
          <p:nvPr/>
        </p:nvSpPr>
        <p:spPr>
          <a:xfrm>
            <a:off x="8197503" y="1198211"/>
            <a:ext cx="388036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trike="sngStrike">
                <a:solidFill>
                  <a:prstClr val="black"/>
                </a:solidFill>
                <a:latin typeface="Calibri" panose="020F0502020204030204"/>
              </a:rPr>
              <a:t>Bug #3: 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12390F-A647-8FD8-5390-E73C45C4D466}"/>
              </a:ext>
            </a:extLst>
          </p:cNvPr>
          <p:cNvGrpSpPr/>
          <p:nvPr/>
        </p:nvGrpSpPr>
        <p:grpSpPr>
          <a:xfrm>
            <a:off x="11598558" y="924322"/>
            <a:ext cx="607729" cy="607729"/>
            <a:chOff x="11598558" y="924322"/>
            <a:chExt cx="607729" cy="60772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10D0E7B-82F0-7E03-8F50-E4EF59A4D5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40CA7AB-D69D-4896-A1EF-3596F0364A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Graphic 49" descr="Bug with solid fill">
                <a:extLst>
                  <a:ext uri="{FF2B5EF4-FFF2-40B4-BE49-F238E27FC236}">
                    <a16:creationId xmlns:a16="http://schemas.microsoft.com/office/drawing/2014/main" id="{C0AB91AA-6A58-907C-5236-7886040CA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4" name="Graphic 43" descr="Close with solid fill">
              <a:extLst>
                <a:ext uri="{FF2B5EF4-FFF2-40B4-BE49-F238E27FC236}">
                  <a16:creationId xmlns:a16="http://schemas.microsoft.com/office/drawing/2014/main" id="{6F211F86-FB4F-17A2-EF9E-9435B66F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171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8942C3-0B97-FD6F-564E-CF7FB45BC363}"/>
              </a:ext>
            </a:extLst>
          </p:cNvPr>
          <p:cNvSpPr txBox="1"/>
          <p:nvPr/>
        </p:nvSpPr>
        <p:spPr>
          <a:xfrm>
            <a:off x="3588676" y="1120295"/>
            <a:ext cx="4266851" cy="22929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low + ((high - low) / </a:t>
            </a:r>
            <a:r>
              <a:rPr lang="en-US" sz="11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8669B-8325-2C0C-B48E-B24D39BCB203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0AEC8-0266-F724-206F-DC639DFB8C1F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1B7FC65-54FD-73E3-33AD-7379C36DA754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BDACD26-799E-35D9-735E-DB973AC454CB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7EB00C-FC3C-422A-12D2-64CF066CE30E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14" name="Graphic 13" descr="Programmer male outline">
              <a:extLst>
                <a:ext uri="{FF2B5EF4-FFF2-40B4-BE49-F238E27FC236}">
                  <a16:creationId xmlns:a16="http://schemas.microsoft.com/office/drawing/2014/main" id="{D01D57B7-C9C1-BDE7-F6FF-6AA39D5E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7B1ED5-FC9B-D808-F3B1-4EC36C68B146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0768CF-A3DC-2A8B-EECA-E007C8DA03E2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DE68C-7D7D-79D5-31BC-5B55D7333905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67503E-05A4-0D8C-15B9-CAB9C5160CEE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5D030CD-1CA2-6725-23A9-FF3B8228A5D0}"/>
              </a:ext>
            </a:extLst>
          </p:cNvPr>
          <p:cNvSpPr/>
          <p:nvPr/>
        </p:nvSpPr>
        <p:spPr>
          <a:xfrm>
            <a:off x="176212" y="1190213"/>
            <a:ext cx="3481387" cy="1806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r>
              <a:rPr lang="en-US" sz="2400">
                <a:solidFill>
                  <a:schemeClr val="tx1"/>
                </a:solidFill>
              </a:rPr>
              <a:t>A good repair that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fixes all integer overflow bugs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does not introduce new bugs</a:t>
            </a:r>
            <a:endParaRPr lang="en-US" i="1">
              <a:solidFill>
                <a:srgbClr val="FF0000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41EAC-AB17-F63E-1609-4CEF8A8A8E98}"/>
              </a:ext>
            </a:extLst>
          </p:cNvPr>
          <p:cNvSpPr/>
          <p:nvPr/>
        </p:nvSpPr>
        <p:spPr>
          <a:xfrm>
            <a:off x="8197503" y="3148989"/>
            <a:ext cx="388036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>
                <a:solidFill>
                  <a:prstClr val="black"/>
                </a:solidFill>
                <a:latin typeface="Calibri" panose="020F0502020204030204"/>
              </a:rPr>
              <a:t>Bug #1: </a:t>
            </a:r>
            <a:r>
              <a:rPr kumimoji="0" lang="en-US" sz="1800" b="0" i="0" u="none" strike="sng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C79153-B199-1070-8DF1-2806C9836562}"/>
              </a:ext>
            </a:extLst>
          </p:cNvPr>
          <p:cNvGrpSpPr/>
          <p:nvPr/>
        </p:nvGrpSpPr>
        <p:grpSpPr>
          <a:xfrm>
            <a:off x="11598558" y="2888665"/>
            <a:ext cx="607729" cy="607729"/>
            <a:chOff x="11598558" y="924322"/>
            <a:chExt cx="607729" cy="6077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CBAF4C-67AC-8989-C653-3A87225F1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F221C99-642A-6471-EB58-3B1F0F64F8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Graphic 23" descr="Bug with solid fill">
                <a:extLst>
                  <a:ext uri="{FF2B5EF4-FFF2-40B4-BE49-F238E27FC236}">
                    <a16:creationId xmlns:a16="http://schemas.microsoft.com/office/drawing/2014/main" id="{77F0496D-D72B-0B41-72FB-CE2DC31B6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7" name="Graphic 16" descr="Close with solid fill">
              <a:extLst>
                <a:ext uri="{FF2B5EF4-FFF2-40B4-BE49-F238E27FC236}">
                  <a16:creationId xmlns:a16="http://schemas.microsoft.com/office/drawing/2014/main" id="{A0A9ADE7-74CB-B14E-F0EB-991B1B82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75E06-B9D3-BFFD-148E-C66065ABFA8C}"/>
              </a:ext>
            </a:extLst>
          </p:cNvPr>
          <p:cNvSpPr/>
          <p:nvPr/>
        </p:nvSpPr>
        <p:spPr>
          <a:xfrm>
            <a:off x="8373883" y="2173571"/>
            <a:ext cx="352760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>
                <a:solidFill>
                  <a:prstClr val="black"/>
                </a:solidFill>
              </a:rPr>
              <a:t>Bug #2: </a:t>
            </a:r>
            <a:r>
              <a:rPr lang="en-US" strike="sngStrike">
                <a:solidFill>
                  <a:schemeClr val="tx1"/>
                </a:solidFill>
              </a:rPr>
              <a:t>Wrong Middle Point</a:t>
            </a:r>
          </a:p>
          <a:p>
            <a:pPr lvl="0" algn="ctr"/>
            <a:r>
              <a:rPr lang="en-US" sz="1400">
                <a:solidFill>
                  <a:prstClr val="black"/>
                </a:solidFill>
              </a:rPr>
              <a:t>when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and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high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9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</a:t>
            </a:r>
            <a:endParaRPr lang="en-US" sz="1200">
              <a:solidFill>
                <a:prstClr val="black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5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91F3D4-5AB5-7012-BB5F-C4F70607D80B}"/>
              </a:ext>
            </a:extLst>
          </p:cNvPr>
          <p:cNvGrpSpPr/>
          <p:nvPr/>
        </p:nvGrpSpPr>
        <p:grpSpPr>
          <a:xfrm>
            <a:off x="11598558" y="1907302"/>
            <a:ext cx="607729" cy="607729"/>
            <a:chOff x="11598558" y="924322"/>
            <a:chExt cx="607729" cy="60772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40244C-53AC-A8E0-46D7-627C171BB2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B472357-6C60-A6B7-56E3-153338F5FB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Graphic 41" descr="Bug with solid fill">
                <a:extLst>
                  <a:ext uri="{FF2B5EF4-FFF2-40B4-BE49-F238E27FC236}">
                    <a16:creationId xmlns:a16="http://schemas.microsoft.com/office/drawing/2014/main" id="{CAB322AB-45D8-C5F9-8AD0-3D2693D04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0" name="Graphic 39" descr="Close with solid fill">
              <a:extLst>
                <a:ext uri="{FF2B5EF4-FFF2-40B4-BE49-F238E27FC236}">
                  <a16:creationId xmlns:a16="http://schemas.microsoft.com/office/drawing/2014/main" id="{4343B86C-891B-ED30-3EDC-3473BCB9F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B71B710-14B9-7616-8A12-9E319B4235DF}"/>
              </a:ext>
            </a:extLst>
          </p:cNvPr>
          <p:cNvSpPr/>
          <p:nvPr/>
        </p:nvSpPr>
        <p:spPr>
          <a:xfrm>
            <a:off x="8197503" y="1198211"/>
            <a:ext cx="388036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trike="sngStrike">
                <a:solidFill>
                  <a:prstClr val="black"/>
                </a:solidFill>
                <a:latin typeface="Calibri" panose="020F0502020204030204"/>
              </a:rPr>
              <a:t>Bug #3: 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417FF34-842A-B5C9-DBD7-594526E2CFB8}"/>
              </a:ext>
            </a:extLst>
          </p:cNvPr>
          <p:cNvGrpSpPr/>
          <p:nvPr/>
        </p:nvGrpSpPr>
        <p:grpSpPr>
          <a:xfrm>
            <a:off x="11598558" y="924322"/>
            <a:ext cx="607729" cy="607729"/>
            <a:chOff x="11598558" y="924322"/>
            <a:chExt cx="607729" cy="60772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44AE772-AF48-2561-1AFF-DD5D126210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0DAC857-6964-D448-6D04-4F8BCD2E4C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Graphic 57" descr="Bug with solid fill">
                <a:extLst>
                  <a:ext uri="{FF2B5EF4-FFF2-40B4-BE49-F238E27FC236}">
                    <a16:creationId xmlns:a16="http://schemas.microsoft.com/office/drawing/2014/main" id="{CBAECCAB-529D-16DC-7AFD-4E61F6C5F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56" name="Graphic 55" descr="Close with solid fill">
              <a:extLst>
                <a:ext uri="{FF2B5EF4-FFF2-40B4-BE49-F238E27FC236}">
                  <a16:creationId xmlns:a16="http://schemas.microsoft.com/office/drawing/2014/main" id="{46A1D378-0694-0F55-4EB2-9F1A80398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7787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8942C3-0B97-FD6F-564E-CF7FB45BC363}"/>
              </a:ext>
            </a:extLst>
          </p:cNvPr>
          <p:cNvSpPr txBox="1"/>
          <p:nvPr/>
        </p:nvSpPr>
        <p:spPr>
          <a:xfrm>
            <a:off x="3588676" y="1120295"/>
            <a:ext cx="4266851" cy="22929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low + ((high - low) / </a:t>
            </a:r>
            <a:r>
              <a:rPr lang="en-US" sz="11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8669B-8325-2C0C-B48E-B24D39BCB203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0AEC8-0266-F724-206F-DC639DFB8C1F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1B7FC65-54FD-73E3-33AD-7379C36DA754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BDACD26-799E-35D9-735E-DB973AC454CB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7EB00C-FC3C-422A-12D2-64CF066CE30E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14" name="Graphic 13" descr="Programmer male outline">
              <a:extLst>
                <a:ext uri="{FF2B5EF4-FFF2-40B4-BE49-F238E27FC236}">
                  <a16:creationId xmlns:a16="http://schemas.microsoft.com/office/drawing/2014/main" id="{D01D57B7-C9C1-BDE7-F6FF-6AA39D5E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7B1ED5-FC9B-D808-F3B1-4EC36C68B146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0768CF-A3DC-2A8B-EECA-E007C8DA03E2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DE68C-7D7D-79D5-31BC-5B55D7333905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67503E-05A4-0D8C-15B9-CAB9C5160CEE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41EAC-AB17-F63E-1609-4CEF8A8A8E98}"/>
              </a:ext>
            </a:extLst>
          </p:cNvPr>
          <p:cNvSpPr/>
          <p:nvPr/>
        </p:nvSpPr>
        <p:spPr>
          <a:xfrm>
            <a:off x="8197503" y="3148989"/>
            <a:ext cx="388036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 dirty="0">
                <a:solidFill>
                  <a:prstClr val="black"/>
                </a:solidFill>
                <a:latin typeface="Calibri" panose="020F0502020204030204"/>
              </a:rPr>
              <a:t>Bug #1: </a:t>
            </a:r>
            <a:r>
              <a:rPr kumimoji="0" lang="en-US" sz="18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C79153-B199-1070-8DF1-2806C9836562}"/>
              </a:ext>
            </a:extLst>
          </p:cNvPr>
          <p:cNvGrpSpPr/>
          <p:nvPr/>
        </p:nvGrpSpPr>
        <p:grpSpPr>
          <a:xfrm>
            <a:off x="11598558" y="2888665"/>
            <a:ext cx="607729" cy="607729"/>
            <a:chOff x="11598558" y="924322"/>
            <a:chExt cx="607729" cy="6077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CBAF4C-67AC-8989-C653-3A87225F16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F221C99-642A-6471-EB58-3B1F0F64F8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Graphic 23" descr="Bug with solid fill">
                <a:extLst>
                  <a:ext uri="{FF2B5EF4-FFF2-40B4-BE49-F238E27FC236}">
                    <a16:creationId xmlns:a16="http://schemas.microsoft.com/office/drawing/2014/main" id="{77F0496D-D72B-0B41-72FB-CE2DC31B6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7" name="Graphic 16" descr="Close with solid fill">
              <a:extLst>
                <a:ext uri="{FF2B5EF4-FFF2-40B4-BE49-F238E27FC236}">
                  <a16:creationId xmlns:a16="http://schemas.microsoft.com/office/drawing/2014/main" id="{A0A9ADE7-74CB-B14E-F0EB-991B1B82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75E06-B9D3-BFFD-148E-C66065ABFA8C}"/>
              </a:ext>
            </a:extLst>
          </p:cNvPr>
          <p:cNvSpPr/>
          <p:nvPr/>
        </p:nvSpPr>
        <p:spPr>
          <a:xfrm>
            <a:off x="8373883" y="2173571"/>
            <a:ext cx="352760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>
                <a:solidFill>
                  <a:prstClr val="black"/>
                </a:solidFill>
              </a:rPr>
              <a:t>Bug #2: </a:t>
            </a:r>
            <a:r>
              <a:rPr lang="en-US" strike="sngStrike">
                <a:solidFill>
                  <a:schemeClr val="tx1"/>
                </a:solidFill>
              </a:rPr>
              <a:t>Wrong Middle Point</a:t>
            </a:r>
          </a:p>
          <a:p>
            <a:pPr lvl="0" algn="ctr"/>
            <a:r>
              <a:rPr lang="en-US" sz="1400">
                <a:solidFill>
                  <a:prstClr val="black"/>
                </a:solidFill>
              </a:rPr>
              <a:t>when</a:t>
            </a:r>
            <a:r>
              <a:rPr lang="en-US" sz="1200">
                <a:solidFill>
                  <a:prstClr val="black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200">
                <a:solidFill>
                  <a:prstClr val="black"/>
                </a:solidFill>
              </a:rPr>
              <a:t>  </a:t>
            </a:r>
            <a:r>
              <a:rPr lang="en-US" sz="1400">
                <a:solidFill>
                  <a:prstClr val="black"/>
                </a:solidFill>
              </a:rPr>
              <a:t>and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high == </a:t>
            </a:r>
            <a:r>
              <a:rPr lang="en-US" sz="1200">
                <a:solidFill>
                  <a:srgbClr val="098658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9</a:t>
            </a:r>
            <a:r>
              <a:rPr lang="en-US" sz="1200">
                <a:solidFill>
                  <a:srgbClr val="000000"/>
                </a:solidFill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</a:t>
            </a:r>
            <a:endParaRPr lang="en-US" sz="1200">
              <a:solidFill>
                <a:prstClr val="black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5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91F3D4-5AB5-7012-BB5F-C4F70607D80B}"/>
              </a:ext>
            </a:extLst>
          </p:cNvPr>
          <p:cNvGrpSpPr/>
          <p:nvPr/>
        </p:nvGrpSpPr>
        <p:grpSpPr>
          <a:xfrm>
            <a:off x="11598558" y="1907302"/>
            <a:ext cx="607729" cy="607729"/>
            <a:chOff x="11598558" y="924322"/>
            <a:chExt cx="607729" cy="60772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40244C-53AC-A8E0-46D7-627C171BB2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B472357-6C60-A6B7-56E3-153338F5FB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Graphic 41" descr="Bug with solid fill">
                <a:extLst>
                  <a:ext uri="{FF2B5EF4-FFF2-40B4-BE49-F238E27FC236}">
                    <a16:creationId xmlns:a16="http://schemas.microsoft.com/office/drawing/2014/main" id="{CAB322AB-45D8-C5F9-8AD0-3D2693D04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0" name="Graphic 39" descr="Close with solid fill">
              <a:extLst>
                <a:ext uri="{FF2B5EF4-FFF2-40B4-BE49-F238E27FC236}">
                  <a16:creationId xmlns:a16="http://schemas.microsoft.com/office/drawing/2014/main" id="{4343B86C-891B-ED30-3EDC-3473BCB9F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B71B710-14B9-7616-8A12-9E319B4235DF}"/>
              </a:ext>
            </a:extLst>
          </p:cNvPr>
          <p:cNvSpPr/>
          <p:nvPr/>
        </p:nvSpPr>
        <p:spPr>
          <a:xfrm>
            <a:off x="8197503" y="1198211"/>
            <a:ext cx="3880364" cy="7689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trike="sngStrike">
                <a:solidFill>
                  <a:prstClr val="black"/>
                </a:solidFill>
                <a:latin typeface="Calibri" panose="020F0502020204030204"/>
              </a:rPr>
              <a:t>Bug #3: Integer Overflow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low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 high ==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2147483647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mid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nziu IosevkaCC SC" panose="02000509000000000000" pitchFamily="49" charset="-122"/>
                <a:ea typeface="Inziu IosevkaCC SC" panose="02000509000000000000" pitchFamily="49" charset="-122"/>
                <a:cs typeface="+mn-cs"/>
              </a:rPr>
              <a:t>1073741824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417FF34-842A-B5C9-DBD7-594526E2CFB8}"/>
              </a:ext>
            </a:extLst>
          </p:cNvPr>
          <p:cNvGrpSpPr/>
          <p:nvPr/>
        </p:nvGrpSpPr>
        <p:grpSpPr>
          <a:xfrm>
            <a:off x="11598558" y="924322"/>
            <a:ext cx="607729" cy="607729"/>
            <a:chOff x="11598558" y="924322"/>
            <a:chExt cx="607729" cy="60772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44AE772-AF48-2561-1AFF-DD5D126210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2887" y="999587"/>
              <a:ext cx="457200" cy="457200"/>
              <a:chOff x="9304410" y="2575336"/>
              <a:chExt cx="914400" cy="9144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0DAC857-6964-D448-6D04-4F8BCD2E4C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4410" y="257533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Graphic 57" descr="Bug with solid fill">
                <a:extLst>
                  <a:ext uri="{FF2B5EF4-FFF2-40B4-BE49-F238E27FC236}">
                    <a16:creationId xmlns:a16="http://schemas.microsoft.com/office/drawing/2014/main" id="{CBAECCAB-529D-16DC-7AFD-4E61F6C5F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04410" y="2575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56" name="Graphic 55" descr="Close with solid fill">
              <a:extLst>
                <a:ext uri="{FF2B5EF4-FFF2-40B4-BE49-F238E27FC236}">
                  <a16:creationId xmlns:a16="http://schemas.microsoft.com/office/drawing/2014/main" id="{46A1D378-0694-0F55-4EB2-9F1A80398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98558" y="924322"/>
              <a:ext cx="607729" cy="607729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2B6C3A2-73E2-A680-A405-AB424D663F44}"/>
              </a:ext>
            </a:extLst>
          </p:cNvPr>
          <p:cNvSpPr/>
          <p:nvPr/>
        </p:nvSpPr>
        <p:spPr>
          <a:xfrm>
            <a:off x="8176259" y="495300"/>
            <a:ext cx="3953827" cy="352198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Pointwise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428259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6ED10F-A9BB-31FE-D840-AFA8B1FBCE2B}"/>
              </a:ext>
            </a:extLst>
          </p:cNvPr>
          <p:cNvCxnSpPr>
            <a:cxnSpLocks/>
            <a:stCxn id="77" idx="3"/>
            <a:endCxn id="13" idx="1"/>
          </p:cNvCxnSpPr>
          <p:nvPr/>
        </p:nvCxnSpPr>
        <p:spPr>
          <a:xfrm>
            <a:off x="2099882" y="4786762"/>
            <a:ext cx="3333102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910E0-0F52-2C5D-6D3A-0AC8DAB247B5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6347384" y="4786762"/>
            <a:ext cx="3333101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EED702-B6FC-40A2-3034-405E037F1489}"/>
              </a:ext>
            </a:extLst>
          </p:cNvPr>
          <p:cNvSpPr txBox="1"/>
          <p:nvPr/>
        </p:nvSpPr>
        <p:spPr>
          <a:xfrm>
            <a:off x="3120512" y="44328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D3818-B07A-73F3-4BE4-6CD0517D3035}"/>
              </a:ext>
            </a:extLst>
          </p:cNvPr>
          <p:cNvSpPr txBox="1"/>
          <p:nvPr/>
        </p:nvSpPr>
        <p:spPr>
          <a:xfrm>
            <a:off x="1185482" y="4004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4D5AC4-15DD-8424-27B9-9001871D38A0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1557-9FD1-D5DC-C575-A13E0A93324C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32A509-AC5E-118C-4940-CB52DF2AA701}"/>
              </a:ext>
            </a:extLst>
          </p:cNvPr>
          <p:cNvGrpSpPr/>
          <p:nvPr/>
        </p:nvGrpSpPr>
        <p:grpSpPr>
          <a:xfrm>
            <a:off x="1185482" y="4329562"/>
            <a:ext cx="914400" cy="914400"/>
            <a:chOff x="1322944" y="2717760"/>
            <a:chExt cx="914400" cy="914400"/>
          </a:xfrm>
        </p:grpSpPr>
        <p:pic>
          <p:nvPicPr>
            <p:cNvPr id="10" name="Graphic 9" descr="Programmer male outline">
              <a:extLst>
                <a:ext uri="{FF2B5EF4-FFF2-40B4-BE49-F238E27FC236}">
                  <a16:creationId xmlns:a16="http://schemas.microsoft.com/office/drawing/2014/main" id="{06E67377-0445-8A83-D984-06D7B971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7DF707D-F747-55B7-04F2-DAC731AAB984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48A648-4BF4-C6F5-FA93-1178D7D0CA69}"/>
              </a:ext>
            </a:extLst>
          </p:cNvPr>
          <p:cNvGrpSpPr/>
          <p:nvPr/>
        </p:nvGrpSpPr>
        <p:grpSpPr>
          <a:xfrm>
            <a:off x="5432984" y="4329562"/>
            <a:ext cx="914400" cy="914400"/>
            <a:chOff x="5570446" y="2717760"/>
            <a:chExt cx="914400" cy="914400"/>
          </a:xfrm>
        </p:grpSpPr>
        <p:pic>
          <p:nvPicPr>
            <p:cNvPr id="13" name="Graphic 12" descr="Web design outline">
              <a:extLst>
                <a:ext uri="{FF2B5EF4-FFF2-40B4-BE49-F238E27FC236}">
                  <a16:creationId xmlns:a16="http://schemas.microsoft.com/office/drawing/2014/main" id="{F09A54F0-2BD1-247E-5A61-2CD4C03E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70446" y="2717760"/>
              <a:ext cx="914400" cy="91440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14C6DB-4946-7D46-F77C-A11DE08D42F6}"/>
                </a:ext>
              </a:extLst>
            </p:cNvPr>
            <p:cNvSpPr/>
            <p:nvPr/>
          </p:nvSpPr>
          <p:spPr>
            <a:xfrm>
              <a:off x="5570446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7A4B6-E0EB-2F52-C7F1-AD92B76EA178}"/>
              </a:ext>
            </a:extLst>
          </p:cNvPr>
          <p:cNvGrpSpPr/>
          <p:nvPr/>
        </p:nvGrpSpPr>
        <p:grpSpPr>
          <a:xfrm>
            <a:off x="9680485" y="4329562"/>
            <a:ext cx="914400" cy="914400"/>
            <a:chOff x="9817947" y="2717760"/>
            <a:chExt cx="914400" cy="914400"/>
          </a:xfrm>
        </p:grpSpPr>
        <p:pic>
          <p:nvPicPr>
            <p:cNvPr id="15" name="Graphic 14" descr="Bug under magnifying glass with solid fill">
              <a:extLst>
                <a:ext uri="{FF2B5EF4-FFF2-40B4-BE49-F238E27FC236}">
                  <a16:creationId xmlns:a16="http://schemas.microsoft.com/office/drawing/2014/main" id="{2EC4B68B-787A-E440-C503-D171FB82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D28B50-55A7-9C6F-4973-CAD6D5A6083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8942C3-0B97-FD6F-564E-CF7FB45BC363}"/>
              </a:ext>
            </a:extLst>
          </p:cNvPr>
          <p:cNvSpPr txBox="1"/>
          <p:nvPr/>
        </p:nvSpPr>
        <p:spPr>
          <a:xfrm>
            <a:off x="3588676" y="1120295"/>
            <a:ext cx="4266851" cy="22929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795E26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binarySearch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int[]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key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low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, </a:t>
            </a:r>
            <a:r>
              <a:rPr lang="en-US" sz="1100" b="0">
                <a:solidFill>
                  <a:srgbClr val="0000FF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high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while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(low &lt;= high) {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int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 = low + ((high - low) / </a:t>
            </a:r>
            <a:r>
              <a:rPr lang="en-US" sz="11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2</a:t>
            </a:r>
            <a:r>
              <a:rPr lang="en-US" sz="11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ziu IosevkaCC SC" panose="02000509000000000000" pitchFamily="49" charset="-122"/>
                <a:ea typeface="Inziu IosevkaCC SC" panose="02000509000000000000" pitchFamily="49" charset="-122"/>
              </a:rPr>
              <a:t>);</a:t>
            </a:r>
          </a:p>
          <a:p>
            <a:b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</a:b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&lt;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low = mid +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if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(</a:t>
            </a:r>
            <a:r>
              <a:rPr lang="en-US" sz="1100" b="0" err="1">
                <a:solidFill>
                  <a:srgbClr val="00108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arr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[mid] &gt; key)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high = mid - </a:t>
            </a:r>
            <a:r>
              <a:rPr lang="en-US" sz="1100" b="0">
                <a:solidFill>
                  <a:srgbClr val="098658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1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;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else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    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mid;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}</a:t>
            </a: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    </a:t>
            </a:r>
            <a:r>
              <a:rPr lang="en-US" sz="1100" b="0">
                <a:solidFill>
                  <a:srgbClr val="AF00DB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return</a:t>
            </a:r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-1;</a:t>
            </a:r>
            <a:r>
              <a:rPr lang="en-US" sz="1100" b="0">
                <a:solidFill>
                  <a:srgbClr val="008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 // key not found</a:t>
            </a:r>
            <a:endParaRPr lang="en-US" sz="1100" b="0">
              <a:solidFill>
                <a:srgbClr val="000000"/>
              </a:solidFill>
              <a:effectLst/>
              <a:latin typeface="Inziu IosevkaCC SC" panose="02000509000000000000" pitchFamily="49" charset="-122"/>
              <a:ea typeface="Inziu IosevkaCC SC" panose="02000509000000000000" pitchFamily="49" charset="-122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Inziu IosevkaCC SC" panose="02000509000000000000" pitchFamily="49" charset="-122"/>
                <a:ea typeface="Inziu IosevkaCC SC" panose="02000509000000000000" pitchFamily="49" charset="-122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8669B-8325-2C0C-B48E-B24D39BCB203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0AEC8-0266-F724-206F-DC639DFB8C1F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1B7FC65-54FD-73E3-33AD-7379C36DA754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5890184" y="5243962"/>
            <a:ext cx="166655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BDACD26-799E-35D9-735E-DB973AC454CB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8906785" y="4808312"/>
            <a:ext cx="795250" cy="1666551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7EB00C-FC3C-422A-12D2-64CF066CE30E}"/>
              </a:ext>
            </a:extLst>
          </p:cNvPr>
          <p:cNvGrpSpPr/>
          <p:nvPr/>
        </p:nvGrpSpPr>
        <p:grpSpPr>
          <a:xfrm>
            <a:off x="7556734" y="5582012"/>
            <a:ext cx="914400" cy="914400"/>
            <a:chOff x="1322944" y="2717760"/>
            <a:chExt cx="914400" cy="914400"/>
          </a:xfrm>
        </p:grpSpPr>
        <p:pic>
          <p:nvPicPr>
            <p:cNvPr id="14" name="Graphic 13" descr="Programmer male outline">
              <a:extLst>
                <a:ext uri="{FF2B5EF4-FFF2-40B4-BE49-F238E27FC236}">
                  <a16:creationId xmlns:a16="http://schemas.microsoft.com/office/drawing/2014/main" id="{D01D57B7-C9C1-BDE7-F6FF-6AA39D5E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2944" y="2717760"/>
              <a:ext cx="914400" cy="9144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7B1ED5-FC9B-D808-F3B1-4EC36C68B146}"/>
                </a:ext>
              </a:extLst>
            </p:cNvPr>
            <p:cNvSpPr/>
            <p:nvPr/>
          </p:nvSpPr>
          <p:spPr>
            <a:xfrm>
              <a:off x="1322944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0768CF-A3DC-2A8B-EECA-E007C8DA03E2}"/>
              </a:ext>
            </a:extLst>
          </p:cNvPr>
          <p:cNvSpPr txBox="1"/>
          <p:nvPr/>
        </p:nvSpPr>
        <p:spPr>
          <a:xfrm>
            <a:off x="7556734" y="52543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DE68C-7D7D-79D5-31BC-5B55D7333905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67503E-05A4-0D8C-15B9-CAB9C5160CEE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A Binary Search Program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D75E06-B9D3-BFFD-148E-C66065ABFA8C}"/>
                  </a:ext>
                </a:extLst>
              </p:cNvPr>
              <p:cNvSpPr/>
              <p:nvPr/>
            </p:nvSpPr>
            <p:spPr>
              <a:xfrm>
                <a:off x="8397686" y="2666375"/>
                <a:ext cx="3527604" cy="948056"/>
              </a:xfrm>
              <a:prstGeom prst="rect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Spec #2: Functional Correctness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∀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low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∀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high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low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high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⟹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mid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)/2</m:t>
                          </m:r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D75E06-B9D3-BFFD-148E-C66065ABF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86" y="2666375"/>
                <a:ext cx="3527604" cy="9480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17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B71B710-14B9-7616-8A12-9E319B4235DF}"/>
                  </a:ext>
                </a:extLst>
              </p:cNvPr>
              <p:cNvSpPr/>
              <p:nvPr/>
            </p:nvSpPr>
            <p:spPr>
              <a:xfrm>
                <a:off x="8397686" y="1363257"/>
                <a:ext cx="3527604" cy="948056"/>
              </a:xfrm>
              <a:prstGeom prst="rect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Spec #1: Binary Search </a:t>
                </a:r>
                <a:r>
                  <a:rPr lang="en-US" b="1">
                    <a:solidFill>
                      <a:srgbClr val="00B050"/>
                    </a:solidFill>
                    <a:latin typeface="Calibri" panose="020F0502020204030204"/>
                  </a:rPr>
                  <a:t>Invariant</a:t>
                </a: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∀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low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∀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high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low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high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⟹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low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mid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high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B71B710-14B9-7616-8A12-9E319B423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86" y="1363257"/>
                <a:ext cx="3527604" cy="9480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17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2B6C3A2-73E2-A680-A405-AB424D663F44}"/>
              </a:ext>
            </a:extLst>
          </p:cNvPr>
          <p:cNvSpPr/>
          <p:nvPr/>
        </p:nvSpPr>
        <p:spPr>
          <a:xfrm>
            <a:off x="8176259" y="495300"/>
            <a:ext cx="3953827" cy="352198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Polytope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Specifications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043BE-F885-552C-EB62-6050BF78E170}"/>
              </a:ext>
            </a:extLst>
          </p:cNvPr>
          <p:cNvCxnSpPr>
            <a:cxnSpLocks/>
          </p:cNvCxnSpPr>
          <p:nvPr/>
        </p:nvCxnSpPr>
        <p:spPr>
          <a:xfrm flipH="1">
            <a:off x="6774180" y="1582675"/>
            <a:ext cx="1402079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3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0070C0"/>
                </a:solidFill>
              </a:rPr>
              <a:t>Repair </a:t>
            </a:r>
            <a:r>
              <a:rPr lang="en-US" sz="5400"/>
              <a:t>of </a:t>
            </a:r>
            <a:br>
              <a:rPr lang="en-US" sz="5400"/>
            </a:br>
            <a:r>
              <a:rPr lang="en-US" sz="5400"/>
              <a:t>“Traditional” Programs</a:t>
            </a:r>
            <a:br>
              <a:rPr lang="en-US" sz="5400"/>
            </a:b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FF7B974-2ACF-AB6E-326F-09F0044121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0070C0"/>
                </a:solidFill>
              </a:rPr>
              <a:t>Repair </a:t>
            </a:r>
            <a:r>
              <a:rPr lang="en-US" sz="5400"/>
              <a:t>of </a:t>
            </a:r>
            <a:br>
              <a:rPr lang="en-US" sz="5400"/>
            </a:br>
            <a:r>
              <a:rPr lang="en-US" sz="5400"/>
              <a:t>Deep Neural Networks </a:t>
            </a:r>
            <a:br>
              <a:rPr lang="en-US" sz="5400"/>
            </a:br>
            <a:endParaRPr lang="en-US" sz="540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197F458-C156-4BBB-6FFC-06F68B974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96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8A2744-6837-FE6B-B64E-1B06231AA3E6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DNNs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64DBE0-E77D-68FE-7069-7BFAFBB3046A}"/>
              </a:ext>
            </a:extLst>
          </p:cNvPr>
          <p:cNvGrpSpPr/>
          <p:nvPr/>
        </p:nvGrpSpPr>
        <p:grpSpPr>
          <a:xfrm>
            <a:off x="6347384" y="3960230"/>
            <a:ext cx="4599714" cy="1280722"/>
            <a:chOff x="6347384" y="3960230"/>
            <a:chExt cx="4599714" cy="128072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054DA37-6E67-F2D2-A6F4-3D5A6AC3FDD5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6347384" y="4783752"/>
              <a:ext cx="3333101" cy="3010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AEB705-184E-7759-7920-76021699B42E}"/>
                </a:ext>
              </a:extLst>
            </p:cNvPr>
            <p:cNvSpPr txBox="1"/>
            <p:nvPr/>
          </p:nvSpPr>
          <p:spPr>
            <a:xfrm>
              <a:off x="9328272" y="3960230"/>
              <a:ext cx="1618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bug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8B4964-973E-F252-C040-CADCAD570D0A}"/>
                </a:ext>
              </a:extLst>
            </p:cNvPr>
            <p:cNvGrpSpPr/>
            <p:nvPr/>
          </p:nvGrpSpPr>
          <p:grpSpPr>
            <a:xfrm>
              <a:off x="9680485" y="4326552"/>
              <a:ext cx="914400" cy="914400"/>
              <a:chOff x="9817947" y="2717760"/>
              <a:chExt cx="914400" cy="914400"/>
            </a:xfrm>
          </p:grpSpPr>
          <p:pic>
            <p:nvPicPr>
              <p:cNvPr id="19" name="Graphic 18" descr="Bug under magnifying glass with solid fill">
                <a:extLst>
                  <a:ext uri="{FF2B5EF4-FFF2-40B4-BE49-F238E27FC236}">
                    <a16:creationId xmlns:a16="http://schemas.microsoft.com/office/drawing/2014/main" id="{48074939-2AA7-A649-C177-530D8AEF6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17947" y="271776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79B7A6-BCA5-B289-3C3B-BA7B98778FC3}"/>
                  </a:ext>
                </a:extLst>
              </p:cNvPr>
              <p:cNvSpPr/>
              <p:nvPr/>
            </p:nvSpPr>
            <p:spPr>
              <a:xfrm>
                <a:off x="9817947" y="271776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5FB53B-6A87-DDB5-A275-EB326D81E935}"/>
                </a:ext>
              </a:extLst>
            </p:cNvPr>
            <p:cNvSpPr txBox="1"/>
            <p:nvPr/>
          </p:nvSpPr>
          <p:spPr>
            <a:xfrm>
              <a:off x="7015800" y="4432842"/>
              <a:ext cx="2046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deploy, test, verify</a:t>
              </a:r>
            </a:p>
          </p:txBody>
        </p:sp>
      </p:grpSp>
      <p:pic>
        <p:nvPicPr>
          <p:cNvPr id="25" name="Graphic 24" descr="Question Mark with solid fill">
            <a:extLst>
              <a:ext uri="{FF2B5EF4-FFF2-40B4-BE49-F238E27FC236}">
                <a16:creationId xmlns:a16="http://schemas.microsoft.com/office/drawing/2014/main" id="{36730929-29F2-F3D2-DD0E-88DBF029C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9301" y="5129860"/>
            <a:ext cx="613301" cy="61330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8B9051F6-CD58-8F17-161B-17F7C467754C}"/>
              </a:ext>
            </a:extLst>
          </p:cNvPr>
          <p:cNvGrpSpPr/>
          <p:nvPr/>
        </p:nvGrpSpPr>
        <p:grpSpPr>
          <a:xfrm>
            <a:off x="7556734" y="5243963"/>
            <a:ext cx="3809464" cy="1252449"/>
            <a:chOff x="7556734" y="5243963"/>
            <a:chExt cx="3809464" cy="125244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456764-A1B7-1276-A5A5-57D76D7695F0}"/>
                </a:ext>
              </a:extLst>
            </p:cNvPr>
            <p:cNvGrpSpPr/>
            <p:nvPr/>
          </p:nvGrpSpPr>
          <p:grpSpPr>
            <a:xfrm>
              <a:off x="7556734" y="5582012"/>
              <a:ext cx="914400" cy="914400"/>
              <a:chOff x="1322944" y="2717760"/>
              <a:chExt cx="914400" cy="914400"/>
            </a:xfrm>
          </p:grpSpPr>
          <p:pic>
            <p:nvPicPr>
              <p:cNvPr id="28" name="Graphic 27" descr="Programmer male outline">
                <a:extLst>
                  <a:ext uri="{FF2B5EF4-FFF2-40B4-BE49-F238E27FC236}">
                    <a16:creationId xmlns:a16="http://schemas.microsoft.com/office/drawing/2014/main" id="{ED1A632F-248B-4F9D-72B9-198B5083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22944" y="271776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DE375C-B20C-121C-9A72-1351FF3D0546}"/>
                  </a:ext>
                </a:extLst>
              </p:cNvPr>
              <p:cNvSpPr/>
              <p:nvPr/>
            </p:nvSpPr>
            <p:spPr>
              <a:xfrm>
                <a:off x="1322944" y="271776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E0CD08-F317-34E9-4E29-5D6AA3BD46FC}"/>
                </a:ext>
              </a:extLst>
            </p:cNvPr>
            <p:cNvSpPr txBox="1"/>
            <p:nvPr/>
          </p:nvSpPr>
          <p:spPr>
            <a:xfrm>
              <a:off x="7556734" y="525432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human</a:t>
              </a:r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A80B8C1C-4DBE-F4BB-0108-0C04FBD9EC8E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rot="5400000">
              <a:off x="8906785" y="4808312"/>
              <a:ext cx="795250" cy="1666551"/>
            </a:xfrm>
            <a:prstGeom prst="bentConnector2">
              <a:avLst/>
            </a:prstGeom>
            <a:ln w="2540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952E3E-EA6D-3F5A-7C43-F97B88A4FCC0}"/>
                </a:ext>
              </a:extLst>
            </p:cNvPr>
            <p:cNvSpPr txBox="1"/>
            <p:nvPr/>
          </p:nvSpPr>
          <p:spPr>
            <a:xfrm>
              <a:off x="9747372" y="5394960"/>
              <a:ext cx="1618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report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B9194F-317E-D580-6D29-174334961056}"/>
              </a:ext>
            </a:extLst>
          </p:cNvPr>
          <p:cNvGrpSpPr/>
          <p:nvPr/>
        </p:nvGrpSpPr>
        <p:grpSpPr>
          <a:xfrm>
            <a:off x="1038798" y="3906888"/>
            <a:ext cx="943173" cy="1299593"/>
            <a:chOff x="1038798" y="3906888"/>
            <a:chExt cx="943173" cy="129959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513698-33A1-E9DE-73F4-6267CCB7E3C4}"/>
                </a:ext>
              </a:extLst>
            </p:cNvPr>
            <p:cNvSpPr txBox="1"/>
            <p:nvPr/>
          </p:nvSpPr>
          <p:spPr>
            <a:xfrm>
              <a:off x="1038798" y="390688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35D06E5-CEA5-07B6-3454-596517C45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7571" y="4361024"/>
              <a:ext cx="914400" cy="845457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FA286A4-446B-8863-2ACC-61CC9782313D}"/>
              </a:ext>
            </a:extLst>
          </p:cNvPr>
          <p:cNvGrpSpPr/>
          <p:nvPr/>
        </p:nvGrpSpPr>
        <p:grpSpPr>
          <a:xfrm>
            <a:off x="1981971" y="4326552"/>
            <a:ext cx="2688275" cy="914400"/>
            <a:chOff x="1981971" y="4326552"/>
            <a:chExt cx="2688275" cy="91440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5DECC49-D905-1ECA-288F-DD8036E5027F}"/>
                </a:ext>
              </a:extLst>
            </p:cNvPr>
            <p:cNvCxnSpPr>
              <a:cxnSpLocks/>
              <a:stCxn id="40" idx="3"/>
              <a:endCxn id="41" idx="1"/>
            </p:cNvCxnSpPr>
            <p:nvPr/>
          </p:nvCxnSpPr>
          <p:spPr>
            <a:xfrm flipV="1">
              <a:off x="1981971" y="4783752"/>
              <a:ext cx="839155" cy="1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ounded Rectangle 7">
              <a:extLst>
                <a:ext uri="{FF2B5EF4-FFF2-40B4-BE49-F238E27FC236}">
                  <a16:creationId xmlns:a16="http://schemas.microsoft.com/office/drawing/2014/main" id="{E980AB65-EFB5-0074-4770-36637C767E98}"/>
                </a:ext>
              </a:extLst>
            </p:cNvPr>
            <p:cNvSpPr>
              <a:spLocks/>
            </p:cNvSpPr>
            <p:nvPr/>
          </p:nvSpPr>
          <p:spPr>
            <a:xfrm>
              <a:off x="2821126" y="4326552"/>
              <a:ext cx="1849120" cy="914400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2400">
                  <a:solidFill>
                    <a:schemeClr val="tx1"/>
                  </a:solidFill>
                </a:rPr>
                <a:t>algorithm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99280B-F97B-7EC4-8E67-0A1E9D5AA5C5}"/>
              </a:ext>
            </a:extLst>
          </p:cNvPr>
          <p:cNvGrpSpPr/>
          <p:nvPr/>
        </p:nvGrpSpPr>
        <p:grpSpPr>
          <a:xfrm>
            <a:off x="4670246" y="3960230"/>
            <a:ext cx="2029350" cy="1280722"/>
            <a:chOff x="4670246" y="3960230"/>
            <a:chExt cx="2029350" cy="128072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C89AB1-2565-01E0-2E9E-891719050C5F}"/>
                </a:ext>
              </a:extLst>
            </p:cNvPr>
            <p:cNvSpPr txBox="1"/>
            <p:nvPr/>
          </p:nvSpPr>
          <p:spPr>
            <a:xfrm>
              <a:off x="5080770" y="3960230"/>
              <a:ext cx="1618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DNN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50AA277-CD40-E2EE-3C0C-D56F220CB693}"/>
                </a:ext>
              </a:extLst>
            </p:cNvPr>
            <p:cNvGrpSpPr/>
            <p:nvPr/>
          </p:nvGrpSpPr>
          <p:grpSpPr>
            <a:xfrm>
              <a:off x="5432984" y="4326552"/>
              <a:ext cx="914400" cy="914400"/>
              <a:chOff x="5432984" y="4329562"/>
              <a:chExt cx="914400" cy="9144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4195587-F3EF-2C80-FA23-8F48E188D738}"/>
                  </a:ext>
                </a:extLst>
              </p:cNvPr>
              <p:cNvSpPr/>
              <p:nvPr/>
            </p:nvSpPr>
            <p:spPr>
              <a:xfrm>
                <a:off x="5432984" y="432956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4" descr="Neural Network Icon Images – Browse 62,348 Stock Photos, Vectors, and Video  | Adobe Stock">
                <a:extLst>
                  <a:ext uri="{FF2B5EF4-FFF2-40B4-BE49-F238E27FC236}">
                    <a16:creationId xmlns:a16="http://schemas.microsoft.com/office/drawing/2014/main" id="{E5E72A4C-55FB-D11B-F651-2F4EC702FD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8704" y="4446227"/>
                <a:ext cx="822960" cy="6810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DAA1213-C8FB-99C2-AA38-9BCB49D1771B}"/>
                </a:ext>
              </a:extLst>
            </p:cNvPr>
            <p:cNvCxnSpPr>
              <a:cxnSpLocks/>
              <a:stCxn id="41" idx="3"/>
              <a:endCxn id="38" idx="1"/>
            </p:cNvCxnSpPr>
            <p:nvPr/>
          </p:nvCxnSpPr>
          <p:spPr>
            <a:xfrm>
              <a:off x="4670246" y="4783752"/>
              <a:ext cx="762738" cy="0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515E608-9FC3-F4B0-944B-1E6BA20094F2}"/>
              </a:ext>
            </a:extLst>
          </p:cNvPr>
          <p:cNvGrpSpPr/>
          <p:nvPr/>
        </p:nvGrpSpPr>
        <p:grpSpPr>
          <a:xfrm>
            <a:off x="4975782" y="5243962"/>
            <a:ext cx="6390416" cy="1496290"/>
            <a:chOff x="4975782" y="5243962"/>
            <a:chExt cx="6390416" cy="14962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A574999-602F-03C5-1DD5-DC4B275E2316}"/>
                </a:ext>
              </a:extLst>
            </p:cNvPr>
            <p:cNvSpPr/>
            <p:nvPr/>
          </p:nvSpPr>
          <p:spPr>
            <a:xfrm>
              <a:off x="7556734" y="5825852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7">
              <a:extLst>
                <a:ext uri="{FF2B5EF4-FFF2-40B4-BE49-F238E27FC236}">
                  <a16:creationId xmlns:a16="http://schemas.microsoft.com/office/drawing/2014/main" id="{1741E00F-F125-A0C4-6404-561F1DEEE539}"/>
                </a:ext>
              </a:extLst>
            </p:cNvPr>
            <p:cNvSpPr>
              <a:spLocks/>
            </p:cNvSpPr>
            <p:nvPr/>
          </p:nvSpPr>
          <p:spPr>
            <a:xfrm>
              <a:off x="7166420" y="5582012"/>
              <a:ext cx="1849120" cy="914400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0070C0"/>
                  </a:solidFill>
                </a:rPr>
                <a:t>repair</a:t>
              </a:r>
            </a:p>
            <a:p>
              <a:pPr algn="ctr"/>
              <a:r>
                <a:rPr lang="en-US" sz="2400">
                  <a:solidFill>
                    <a:srgbClr val="0070C0"/>
                  </a:solidFill>
                </a:rPr>
                <a:t>algorithm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AD239C-9A81-1594-69A8-A0634F3FD529}"/>
                </a:ext>
              </a:extLst>
            </p:cNvPr>
            <p:cNvSpPr txBox="1"/>
            <p:nvPr/>
          </p:nvSpPr>
          <p:spPr>
            <a:xfrm>
              <a:off x="4975782" y="539496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repair</a:t>
              </a:r>
            </a:p>
          </p:txBody>
        </p: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519CF278-316A-BA60-E9E7-3050B413692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90184" y="5243962"/>
              <a:ext cx="1270310" cy="795250"/>
            </a:xfrm>
            <a:prstGeom prst="bentConnector2">
              <a:avLst/>
            </a:prstGeom>
            <a:ln w="2540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22EA8D7D-C830-25A4-AC8C-CAC26677CD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4916" y="5086443"/>
              <a:ext cx="795250" cy="1110289"/>
            </a:xfrm>
            <a:prstGeom prst="bentConnector2">
              <a:avLst/>
            </a:prstGeom>
            <a:ln w="2540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7C8AB18-251D-847F-3B9B-56758DD233F1}"/>
                </a:ext>
              </a:extLst>
            </p:cNvPr>
            <p:cNvSpPr txBox="1"/>
            <p:nvPr/>
          </p:nvSpPr>
          <p:spPr>
            <a:xfrm>
              <a:off x="9747372" y="5394960"/>
              <a:ext cx="1618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23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A595EA93-2211-427F-29BA-57C05DB04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600"/>
          <a:stretch/>
        </p:blipFill>
        <p:spPr>
          <a:xfrm>
            <a:off x="1046418" y="1754199"/>
            <a:ext cx="1905000" cy="1905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18A2744-6837-FE6B-B64E-1B06231AA3E6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Repair </a:t>
            </a:r>
            <a:r>
              <a:rPr lang="en-US" sz="3600"/>
              <a:t>of </a:t>
            </a:r>
            <a:r>
              <a:rPr lang="en-US" altLang="zh-CN" sz="3600"/>
              <a:t>An Image Recognition DNN</a:t>
            </a:r>
            <a:endParaRPr lang="en-US" sz="360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54DA37-6E67-F2D2-A6F4-3D5A6AC3FDD5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347384" y="4783752"/>
            <a:ext cx="3333101" cy="301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AEB705-184E-7759-7920-76021699B42E}"/>
              </a:ext>
            </a:extLst>
          </p:cNvPr>
          <p:cNvSpPr txBox="1"/>
          <p:nvPr/>
        </p:nvSpPr>
        <p:spPr>
          <a:xfrm>
            <a:off x="9328272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8B4964-973E-F252-C040-CADCAD570D0A}"/>
              </a:ext>
            </a:extLst>
          </p:cNvPr>
          <p:cNvGrpSpPr/>
          <p:nvPr/>
        </p:nvGrpSpPr>
        <p:grpSpPr>
          <a:xfrm>
            <a:off x="9680485" y="4326552"/>
            <a:ext cx="914400" cy="914400"/>
            <a:chOff x="9817947" y="2717760"/>
            <a:chExt cx="914400" cy="914400"/>
          </a:xfrm>
        </p:grpSpPr>
        <p:pic>
          <p:nvPicPr>
            <p:cNvPr id="19" name="Graphic 18" descr="Bug under magnifying glass with solid fill">
              <a:extLst>
                <a:ext uri="{FF2B5EF4-FFF2-40B4-BE49-F238E27FC236}">
                  <a16:creationId xmlns:a16="http://schemas.microsoft.com/office/drawing/2014/main" id="{48074939-2AA7-A649-C177-530D8AEF6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7947" y="2717760"/>
              <a:ext cx="914400" cy="9144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79B7A6-BCA5-B289-3C3B-BA7B98778FC3}"/>
                </a:ext>
              </a:extLst>
            </p:cNvPr>
            <p:cNvSpPr/>
            <p:nvPr/>
          </p:nvSpPr>
          <p:spPr>
            <a:xfrm>
              <a:off x="9817947" y="271776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15FB53B-6A87-DDB5-A275-EB326D81E935}"/>
              </a:ext>
            </a:extLst>
          </p:cNvPr>
          <p:cNvSpPr txBox="1"/>
          <p:nvPr/>
        </p:nvSpPr>
        <p:spPr>
          <a:xfrm>
            <a:off x="7015800" y="4432842"/>
            <a:ext cx="20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deploy, test, verify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B9194F-317E-D580-6D29-174334961056}"/>
              </a:ext>
            </a:extLst>
          </p:cNvPr>
          <p:cNvGrpSpPr/>
          <p:nvPr/>
        </p:nvGrpSpPr>
        <p:grpSpPr>
          <a:xfrm>
            <a:off x="1038798" y="3906888"/>
            <a:ext cx="943173" cy="1299593"/>
            <a:chOff x="1038798" y="3906888"/>
            <a:chExt cx="943173" cy="129959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513698-33A1-E9DE-73F4-6267CCB7E3C4}"/>
                </a:ext>
              </a:extLst>
            </p:cNvPr>
            <p:cNvSpPr txBox="1"/>
            <p:nvPr/>
          </p:nvSpPr>
          <p:spPr>
            <a:xfrm>
              <a:off x="1038798" y="390688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35D06E5-CEA5-07B6-3454-596517C45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7571" y="4361024"/>
              <a:ext cx="914400" cy="845457"/>
            </a:xfrm>
            <a:prstGeom prst="rect">
              <a:avLst/>
            </a:prstGeom>
          </p:spPr>
        </p:pic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DECC49-D905-1ECA-288F-DD8036E5027F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1981971" y="4783752"/>
            <a:ext cx="839155" cy="1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ounded Rectangle 7">
            <a:extLst>
              <a:ext uri="{FF2B5EF4-FFF2-40B4-BE49-F238E27FC236}">
                <a16:creationId xmlns:a16="http://schemas.microsoft.com/office/drawing/2014/main" id="{E980AB65-EFB5-0074-4770-36637C767E98}"/>
              </a:ext>
            </a:extLst>
          </p:cNvPr>
          <p:cNvSpPr>
            <a:spLocks/>
          </p:cNvSpPr>
          <p:nvPr/>
        </p:nvSpPr>
        <p:spPr>
          <a:xfrm>
            <a:off x="2821126" y="4326552"/>
            <a:ext cx="1849120" cy="914400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algorithm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C89AB1-2565-01E0-2E9E-891719050C5F}"/>
              </a:ext>
            </a:extLst>
          </p:cNvPr>
          <p:cNvSpPr txBox="1"/>
          <p:nvPr/>
        </p:nvSpPr>
        <p:spPr>
          <a:xfrm>
            <a:off x="5080770" y="396023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DNN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0AA277-CD40-E2EE-3C0C-D56F220CB693}"/>
              </a:ext>
            </a:extLst>
          </p:cNvPr>
          <p:cNvGrpSpPr/>
          <p:nvPr/>
        </p:nvGrpSpPr>
        <p:grpSpPr>
          <a:xfrm>
            <a:off x="5432984" y="4326552"/>
            <a:ext cx="914400" cy="914400"/>
            <a:chOff x="5432984" y="4329562"/>
            <a:chExt cx="914400" cy="9144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195587-F3EF-2C80-FA23-8F48E188D738}"/>
                </a:ext>
              </a:extLst>
            </p:cNvPr>
            <p:cNvSpPr/>
            <p:nvPr/>
          </p:nvSpPr>
          <p:spPr>
            <a:xfrm>
              <a:off x="5432984" y="4329562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4" descr="Neural Network Icon Images – Browse 62,348 Stock Photos, Vectors, and Video  | Adobe Stock">
              <a:extLst>
                <a:ext uri="{FF2B5EF4-FFF2-40B4-BE49-F238E27FC236}">
                  <a16:creationId xmlns:a16="http://schemas.microsoft.com/office/drawing/2014/main" id="{E5E72A4C-55FB-D11B-F651-2F4EC702F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704" y="4446227"/>
              <a:ext cx="822960" cy="681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AA1213-C8FB-99C2-AA38-9BCB49D1771B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4670246" y="4783752"/>
            <a:ext cx="762738" cy="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A574999-602F-03C5-1DD5-DC4B275E2316}"/>
              </a:ext>
            </a:extLst>
          </p:cNvPr>
          <p:cNvSpPr/>
          <p:nvPr/>
        </p:nvSpPr>
        <p:spPr>
          <a:xfrm>
            <a:off x="7556734" y="5825852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7">
            <a:extLst>
              <a:ext uri="{FF2B5EF4-FFF2-40B4-BE49-F238E27FC236}">
                <a16:creationId xmlns:a16="http://schemas.microsoft.com/office/drawing/2014/main" id="{1741E00F-F125-A0C4-6404-561F1DEEE539}"/>
              </a:ext>
            </a:extLst>
          </p:cNvPr>
          <p:cNvSpPr>
            <a:spLocks/>
          </p:cNvSpPr>
          <p:nvPr/>
        </p:nvSpPr>
        <p:spPr>
          <a:xfrm>
            <a:off x="7166420" y="5582012"/>
            <a:ext cx="1849120" cy="914400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70C0"/>
                </a:solidFill>
              </a:rPr>
              <a:t>repair</a:t>
            </a:r>
          </a:p>
          <a:p>
            <a:pPr algn="ctr"/>
            <a:r>
              <a:rPr lang="en-US" sz="2400">
                <a:solidFill>
                  <a:srgbClr val="0070C0"/>
                </a:solidFill>
              </a:rPr>
              <a:t>algorithm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2AD239C-9A81-1594-69A8-A0634F3FD529}"/>
              </a:ext>
            </a:extLst>
          </p:cNvPr>
          <p:cNvSpPr txBox="1"/>
          <p:nvPr/>
        </p:nvSpPr>
        <p:spPr>
          <a:xfrm>
            <a:off x="4975782" y="5394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repair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519CF278-316A-BA60-E9E7-3050B4136921}"/>
              </a:ext>
            </a:extLst>
          </p:cNvPr>
          <p:cNvCxnSpPr>
            <a:cxnSpLocks/>
          </p:cNvCxnSpPr>
          <p:nvPr/>
        </p:nvCxnSpPr>
        <p:spPr>
          <a:xfrm rot="10800000">
            <a:off x="5890184" y="5243962"/>
            <a:ext cx="1270310" cy="795250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2EA8D7D-C830-25A4-AC8C-CAC26677CDB7}"/>
              </a:ext>
            </a:extLst>
          </p:cNvPr>
          <p:cNvCxnSpPr>
            <a:cxnSpLocks/>
          </p:cNvCxnSpPr>
          <p:nvPr/>
        </p:nvCxnSpPr>
        <p:spPr>
          <a:xfrm rot="5400000">
            <a:off x="9184916" y="5086443"/>
            <a:ext cx="795250" cy="1110289"/>
          </a:xfrm>
          <a:prstGeom prst="bentConnector2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7C8AB18-251D-847F-3B9B-56758DD233F1}"/>
              </a:ext>
            </a:extLst>
          </p:cNvPr>
          <p:cNvSpPr txBox="1"/>
          <p:nvPr/>
        </p:nvSpPr>
        <p:spPr>
          <a:xfrm>
            <a:off x="9747372" y="5394960"/>
            <a:ext cx="1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C5D80C-984A-9A64-1BE9-8EAAE00E5672}"/>
              </a:ext>
            </a:extLst>
          </p:cNvPr>
          <p:cNvSpPr txBox="1"/>
          <p:nvPr/>
        </p:nvSpPr>
        <p:spPr>
          <a:xfrm>
            <a:off x="8792133" y="2478185"/>
            <a:ext cx="90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</a:t>
            </a:r>
            <a:r>
              <a:rPr lang="en-US" sz="2400">
                <a:solidFill>
                  <a:srgbClr val="FF0000"/>
                </a:solidFill>
              </a:rPr>
              <a:t>dog</a:t>
            </a:r>
            <a:r>
              <a:rPr lang="en-US" sz="2400"/>
              <a:t>”</a:t>
            </a:r>
          </a:p>
        </p:txBody>
      </p:sp>
      <p:sp>
        <p:nvSpPr>
          <p:cNvPr id="5" name="Right Arrow 12">
            <a:extLst>
              <a:ext uri="{FF2B5EF4-FFF2-40B4-BE49-F238E27FC236}">
                <a16:creationId xmlns:a16="http://schemas.microsoft.com/office/drawing/2014/main" id="{FC5806E3-D22B-60EA-50E6-9E406201A2A1}"/>
              </a:ext>
            </a:extLst>
          </p:cNvPr>
          <p:cNvSpPr/>
          <p:nvPr/>
        </p:nvSpPr>
        <p:spPr>
          <a:xfrm>
            <a:off x="7867143" y="2427486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8E71A00C-0795-3182-A287-0AC97BBB1A86}"/>
              </a:ext>
            </a:extLst>
          </p:cNvPr>
          <p:cNvSpPr/>
          <p:nvPr/>
        </p:nvSpPr>
        <p:spPr>
          <a:xfrm>
            <a:off x="4334468" y="1736705"/>
            <a:ext cx="3238878" cy="1866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ImageNet</a:t>
            </a:r>
            <a:endParaRPr lang="en-US" altLang="zh-CN" sz="4000"/>
          </a:p>
          <a:p>
            <a:pPr algn="ctr"/>
            <a:r>
              <a:rPr lang="en-US" altLang="zh-CN" sz="4000"/>
              <a:t>ResNet152</a:t>
            </a:r>
            <a:endParaRPr lang="en-US" sz="4000"/>
          </a:p>
        </p:txBody>
      </p:sp>
      <p:sp>
        <p:nvSpPr>
          <p:cNvPr id="11" name="Right Arrow 11">
            <a:extLst>
              <a:ext uri="{FF2B5EF4-FFF2-40B4-BE49-F238E27FC236}">
                <a16:creationId xmlns:a16="http://schemas.microsoft.com/office/drawing/2014/main" id="{3AD0929E-EAD1-8EE0-813C-A3661C2B4A06}"/>
              </a:ext>
            </a:extLst>
          </p:cNvPr>
          <p:cNvSpPr/>
          <p:nvPr/>
        </p:nvSpPr>
        <p:spPr>
          <a:xfrm>
            <a:off x="3343018" y="246670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86710632-B73A-B389-2D02-4209741EE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21" y="1756517"/>
            <a:ext cx="1905000" cy="1905000"/>
          </a:xfrm>
          <a:prstGeom prst="rect">
            <a:avLst/>
          </a:prstGeom>
        </p:spPr>
      </p:pic>
      <p:pic>
        <p:nvPicPr>
          <p:cNvPr id="13" name="Picture 1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36500311-BF0F-194D-1420-1145D06FD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720" y="4319725"/>
            <a:ext cx="821578" cy="8215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C0DD59-22C9-334E-97B0-F6FA47372235}"/>
              </a:ext>
            </a:extLst>
          </p:cNvPr>
          <p:cNvSpPr txBox="1"/>
          <p:nvPr/>
        </p:nvSpPr>
        <p:spPr>
          <a:xfrm>
            <a:off x="11325483" y="4422054"/>
            <a:ext cx="957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,“</a:t>
            </a:r>
            <a:r>
              <a:rPr lang="en-US" sz="2400" dirty="0">
                <a:solidFill>
                  <a:srgbClr val="FF0000"/>
                </a:solidFill>
              </a:rPr>
              <a:t>dog</a:t>
            </a:r>
            <a:r>
              <a:rPr lang="en-US" sz="2400" dirty="0"/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3003E-03EC-19EE-654E-3C7E4672A908}"/>
              </a:ext>
            </a:extLst>
          </p:cNvPr>
          <p:cNvSpPr txBox="1"/>
          <p:nvPr/>
        </p:nvSpPr>
        <p:spPr>
          <a:xfrm>
            <a:off x="8764690" y="2475867"/>
            <a:ext cx="93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</a:t>
            </a:r>
            <a:r>
              <a:rPr lang="en-US" sz="2400">
                <a:solidFill>
                  <a:srgbClr val="00B050"/>
                </a:solidFill>
              </a:rPr>
              <a:t>bird</a:t>
            </a:r>
            <a:r>
              <a:rPr lang="en-US" sz="2400"/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67FDB-FF1D-AF43-71F1-99D3F977F585}"/>
              </a:ext>
            </a:extLst>
          </p:cNvPr>
          <p:cNvSpPr txBox="1"/>
          <p:nvPr/>
        </p:nvSpPr>
        <p:spPr>
          <a:xfrm>
            <a:off x="7758709" y="674373"/>
            <a:ext cx="4243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The repair algorithm </a:t>
            </a:r>
            <a:r>
              <a:rPr lang="en-US"/>
              <a:t>should</a:t>
            </a:r>
            <a:r>
              <a:rPr lang="en-US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modify the DNN to correct its behavior;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generalize to similar inputs;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 impact unrelated inputs.</a:t>
            </a:r>
          </a:p>
        </p:txBody>
      </p:sp>
      <p:pic>
        <p:nvPicPr>
          <p:cNvPr id="22" name="Picture 21" descr="A cat lying on a table&#10;&#10;Description automatically generated with low confidence">
            <a:extLst>
              <a:ext uri="{FF2B5EF4-FFF2-40B4-BE49-F238E27FC236}">
                <a16:creationId xmlns:a16="http://schemas.microsoft.com/office/drawing/2014/main" id="{0B7C30B8-82CA-5B95-830B-BC2457C561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r="16600"/>
          <a:stretch/>
        </p:blipFill>
        <p:spPr>
          <a:xfrm>
            <a:off x="1052253" y="1751881"/>
            <a:ext cx="1904995" cy="19049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D7936F-8923-AEBF-F97B-65AD35EE2F15}"/>
              </a:ext>
            </a:extLst>
          </p:cNvPr>
          <p:cNvSpPr txBox="1"/>
          <p:nvPr/>
        </p:nvSpPr>
        <p:spPr>
          <a:xfrm>
            <a:off x="8788670" y="2473635"/>
            <a:ext cx="81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“cat”</a:t>
            </a:r>
          </a:p>
        </p:txBody>
      </p:sp>
    </p:spTree>
    <p:extLst>
      <p:ext uri="{BB962C8B-B14F-4D97-AF65-F5344CB8AC3E}">
        <p14:creationId xmlns:p14="http://schemas.microsoft.com/office/powerpoint/2010/main" val="396449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11" grpId="0" animBg="1"/>
      <p:bldP spid="14" grpId="0"/>
      <p:bldP spid="6" grpId="0"/>
      <p:bldP spid="6" grpId="1"/>
      <p:bldP spid="6" grpId="2"/>
      <p:bldP spid="6" grpId="3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C00000"/>
                </a:solidFill>
              </a:rPr>
              <a:t>Algorithms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and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>
                <a:solidFill>
                  <a:srgbClr val="00B050"/>
                </a:solidFill>
              </a:rPr>
              <a:t>Applications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for</a:t>
            </a:r>
            <a:r>
              <a:rPr lang="en-US" sz="5400" dirty="0">
                <a:solidFill>
                  <a:srgbClr val="FF0000"/>
                </a:solidFill>
              </a:rPr>
              <a:t> Provable </a:t>
            </a:r>
            <a:r>
              <a:rPr lang="en-US" sz="5400" dirty="0">
                <a:solidFill>
                  <a:srgbClr val="0070C0"/>
                </a:solidFill>
              </a:rPr>
              <a:t>Repair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of</a:t>
            </a:r>
            <a:br>
              <a:rPr lang="en-US" sz="5400" dirty="0"/>
            </a:br>
            <a:r>
              <a:rPr lang="en-US" sz="5400" dirty="0"/>
              <a:t>Deep Neural Networks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CC80BC-26E5-0AB6-6112-18BB30E69411}"/>
              </a:ext>
            </a:extLst>
          </p:cNvPr>
          <p:cNvSpPr/>
          <p:nvPr/>
        </p:nvSpPr>
        <p:spPr>
          <a:xfrm>
            <a:off x="3055888" y="3094245"/>
            <a:ext cx="6371891" cy="842031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BC211A-5B6E-EA23-BA48-509E0C4CA34D}"/>
              </a:ext>
            </a:extLst>
          </p:cNvPr>
          <p:cNvSpPr/>
          <p:nvPr/>
        </p:nvSpPr>
        <p:spPr>
          <a:xfrm>
            <a:off x="7338854" y="1548676"/>
            <a:ext cx="3539353" cy="842031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C5B51-7DE8-7962-F0FD-DDB319F8C765}"/>
              </a:ext>
            </a:extLst>
          </p:cNvPr>
          <p:cNvSpPr txBox="1"/>
          <p:nvPr/>
        </p:nvSpPr>
        <p:spPr>
          <a:xfrm>
            <a:off x="2936329" y="4143017"/>
            <a:ext cx="7574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Context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59521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2">
            <a:extLst>
              <a:ext uri="{FF2B5EF4-FFF2-40B4-BE49-F238E27FC236}">
                <a16:creationId xmlns:a16="http://schemas.microsoft.com/office/drawing/2014/main" id="{233101CB-7780-5529-DD6D-A0AB07137FF3}"/>
              </a:ext>
            </a:extLst>
          </p:cNvPr>
          <p:cNvSpPr/>
          <p:nvPr/>
        </p:nvSpPr>
        <p:spPr>
          <a:xfrm>
            <a:off x="7867143" y="2427486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">
            <a:extLst>
              <a:ext uri="{FF2B5EF4-FFF2-40B4-BE49-F238E27FC236}">
                <a16:creationId xmlns:a16="http://schemas.microsoft.com/office/drawing/2014/main" id="{00FAF89D-0E48-A23E-A9B3-8B613317062B}"/>
              </a:ext>
            </a:extLst>
          </p:cNvPr>
          <p:cNvSpPr/>
          <p:nvPr/>
        </p:nvSpPr>
        <p:spPr>
          <a:xfrm>
            <a:off x="4334468" y="1736705"/>
            <a:ext cx="3238878" cy="1866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ImageNet</a:t>
            </a:r>
            <a:endParaRPr lang="en-US" altLang="zh-CN" sz="4000"/>
          </a:p>
          <a:p>
            <a:pPr algn="ctr"/>
            <a:r>
              <a:rPr lang="en-US" altLang="zh-CN" sz="4000"/>
              <a:t>ResNet152</a:t>
            </a:r>
            <a:endParaRPr lang="en-US" sz="4000"/>
          </a:p>
        </p:txBody>
      </p:sp>
      <p:sp>
        <p:nvSpPr>
          <p:cNvPr id="106" name="Right Arrow 11">
            <a:extLst>
              <a:ext uri="{FF2B5EF4-FFF2-40B4-BE49-F238E27FC236}">
                <a16:creationId xmlns:a16="http://schemas.microsoft.com/office/drawing/2014/main" id="{EFF571F3-FA46-004A-40A5-6DDFF8B7DB4B}"/>
              </a:ext>
            </a:extLst>
          </p:cNvPr>
          <p:cNvSpPr/>
          <p:nvPr/>
        </p:nvSpPr>
        <p:spPr>
          <a:xfrm>
            <a:off x="3343018" y="246670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17BC6CA-0166-2112-12F8-E221188F47D5}"/>
              </a:ext>
            </a:extLst>
          </p:cNvPr>
          <p:cNvSpPr txBox="1"/>
          <p:nvPr/>
        </p:nvSpPr>
        <p:spPr>
          <a:xfrm>
            <a:off x="8788670" y="2473635"/>
            <a:ext cx="93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“bird”</a:t>
            </a:r>
          </a:p>
        </p:txBody>
      </p:sp>
      <p:pic>
        <p:nvPicPr>
          <p:cNvPr id="2" name="Picture 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AC0E8C4A-A18B-7AFB-522E-62E25CD56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21" y="1756517"/>
            <a:ext cx="1905000" cy="1905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826EA0C-B642-BE66-27A0-463297876D0D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70C0"/>
                </a:solidFill>
              </a:rPr>
              <a:t>Repair </a:t>
            </a:r>
            <a:r>
              <a:rPr lang="en-US" sz="3600" dirty="0"/>
              <a:t>of </a:t>
            </a:r>
            <a:r>
              <a:rPr lang="en-US" altLang="zh-CN" sz="3600" dirty="0"/>
              <a:t>An Image Recognition DNN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62868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2">
            <a:extLst>
              <a:ext uri="{FF2B5EF4-FFF2-40B4-BE49-F238E27FC236}">
                <a16:creationId xmlns:a16="http://schemas.microsoft.com/office/drawing/2014/main" id="{233101CB-7780-5529-DD6D-A0AB07137FF3}"/>
              </a:ext>
            </a:extLst>
          </p:cNvPr>
          <p:cNvSpPr/>
          <p:nvPr/>
        </p:nvSpPr>
        <p:spPr>
          <a:xfrm>
            <a:off x="7867143" y="2427486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">
            <a:extLst>
              <a:ext uri="{FF2B5EF4-FFF2-40B4-BE49-F238E27FC236}">
                <a16:creationId xmlns:a16="http://schemas.microsoft.com/office/drawing/2014/main" id="{00FAF89D-0E48-A23E-A9B3-8B613317062B}"/>
              </a:ext>
            </a:extLst>
          </p:cNvPr>
          <p:cNvSpPr/>
          <p:nvPr/>
        </p:nvSpPr>
        <p:spPr>
          <a:xfrm>
            <a:off x="4334468" y="1736705"/>
            <a:ext cx="3238878" cy="1866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ImageNet</a:t>
            </a:r>
            <a:endParaRPr lang="en-US" altLang="zh-CN" sz="4000"/>
          </a:p>
          <a:p>
            <a:pPr algn="ctr"/>
            <a:r>
              <a:rPr lang="en-US" altLang="zh-CN" sz="4000"/>
              <a:t>ResNet152</a:t>
            </a:r>
            <a:endParaRPr lang="en-US" sz="4000"/>
          </a:p>
        </p:txBody>
      </p:sp>
      <p:sp>
        <p:nvSpPr>
          <p:cNvPr id="106" name="Right Arrow 11">
            <a:extLst>
              <a:ext uri="{FF2B5EF4-FFF2-40B4-BE49-F238E27FC236}">
                <a16:creationId xmlns:a16="http://schemas.microsoft.com/office/drawing/2014/main" id="{EFF571F3-FA46-004A-40A5-6DDFF8B7DB4B}"/>
              </a:ext>
            </a:extLst>
          </p:cNvPr>
          <p:cNvSpPr/>
          <p:nvPr/>
        </p:nvSpPr>
        <p:spPr>
          <a:xfrm>
            <a:off x="3343018" y="246670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17BC6CA-0166-2112-12F8-E221188F47D5}"/>
              </a:ext>
            </a:extLst>
          </p:cNvPr>
          <p:cNvSpPr txBox="1"/>
          <p:nvPr/>
        </p:nvSpPr>
        <p:spPr>
          <a:xfrm>
            <a:off x="8788670" y="2473635"/>
            <a:ext cx="93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“bird”</a:t>
            </a:r>
          </a:p>
        </p:txBody>
      </p:sp>
      <p:pic>
        <p:nvPicPr>
          <p:cNvPr id="2" name="Picture 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AC0E8C4A-A18B-7AFB-522E-62E25CD56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21" y="1756517"/>
            <a:ext cx="1905000" cy="1905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826EA0C-B642-BE66-27A0-463297876D0D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70C0"/>
                </a:solidFill>
              </a:rPr>
              <a:t>Local Robustness Repair </a:t>
            </a:r>
            <a:r>
              <a:rPr lang="en-US" sz="3600" dirty="0"/>
              <a:t>of </a:t>
            </a:r>
            <a:r>
              <a:rPr lang="en-US" altLang="zh-CN" sz="3600" dirty="0"/>
              <a:t>An Image Recognition DNN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31E65-1EEC-2C6C-BDAA-0AFCD6A10376}"/>
              </a:ext>
            </a:extLst>
          </p:cNvPr>
          <p:cNvSpPr txBox="1"/>
          <p:nvPr/>
        </p:nvSpPr>
        <p:spPr>
          <a:xfrm>
            <a:off x="4310553" y="3691956"/>
            <a:ext cx="357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“</a:t>
            </a:r>
            <a:r>
              <a:rPr lang="en-US" i="1" dirty="0">
                <a:solidFill>
                  <a:srgbClr val="00B050"/>
                </a:solidFill>
              </a:rPr>
              <a:t>locally robust</a:t>
            </a:r>
            <a:r>
              <a:rPr lang="en-US" dirty="0"/>
              <a:t>” to the image</a:t>
            </a:r>
          </a:p>
        </p:txBody>
      </p:sp>
    </p:spTree>
    <p:extLst>
      <p:ext uri="{BB962C8B-B14F-4D97-AF65-F5344CB8AC3E}">
        <p14:creationId xmlns:p14="http://schemas.microsoft.com/office/powerpoint/2010/main" val="2304997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2">
            <a:extLst>
              <a:ext uri="{FF2B5EF4-FFF2-40B4-BE49-F238E27FC236}">
                <a16:creationId xmlns:a16="http://schemas.microsoft.com/office/drawing/2014/main" id="{233101CB-7780-5529-DD6D-A0AB07137FF3}"/>
              </a:ext>
            </a:extLst>
          </p:cNvPr>
          <p:cNvSpPr/>
          <p:nvPr/>
        </p:nvSpPr>
        <p:spPr>
          <a:xfrm>
            <a:off x="7867143" y="2427486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">
            <a:extLst>
              <a:ext uri="{FF2B5EF4-FFF2-40B4-BE49-F238E27FC236}">
                <a16:creationId xmlns:a16="http://schemas.microsoft.com/office/drawing/2014/main" id="{00FAF89D-0E48-A23E-A9B3-8B613317062B}"/>
              </a:ext>
            </a:extLst>
          </p:cNvPr>
          <p:cNvSpPr/>
          <p:nvPr/>
        </p:nvSpPr>
        <p:spPr>
          <a:xfrm>
            <a:off x="4334468" y="1736705"/>
            <a:ext cx="3238878" cy="1866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ImageNet</a:t>
            </a:r>
            <a:endParaRPr lang="en-US" altLang="zh-CN" sz="4000"/>
          </a:p>
          <a:p>
            <a:pPr algn="ctr"/>
            <a:r>
              <a:rPr lang="en-US" altLang="zh-CN" sz="4000"/>
              <a:t>ResNet152</a:t>
            </a:r>
            <a:endParaRPr lang="en-US" sz="4000"/>
          </a:p>
        </p:txBody>
      </p:sp>
      <p:sp>
        <p:nvSpPr>
          <p:cNvPr id="106" name="Right Arrow 11">
            <a:extLst>
              <a:ext uri="{FF2B5EF4-FFF2-40B4-BE49-F238E27FC236}">
                <a16:creationId xmlns:a16="http://schemas.microsoft.com/office/drawing/2014/main" id="{EFF571F3-FA46-004A-40A5-6DDFF8B7DB4B}"/>
              </a:ext>
            </a:extLst>
          </p:cNvPr>
          <p:cNvSpPr/>
          <p:nvPr/>
        </p:nvSpPr>
        <p:spPr>
          <a:xfrm>
            <a:off x="3343018" y="246670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17BC6CA-0166-2112-12F8-E221188F47D5}"/>
              </a:ext>
            </a:extLst>
          </p:cNvPr>
          <p:cNvSpPr txBox="1"/>
          <p:nvPr/>
        </p:nvSpPr>
        <p:spPr>
          <a:xfrm>
            <a:off x="8788670" y="2473635"/>
            <a:ext cx="93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“bird”</a:t>
            </a:r>
          </a:p>
        </p:txBody>
      </p:sp>
      <p:pic>
        <p:nvPicPr>
          <p:cNvPr id="4" name="Picture 3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A9454A1-FBEE-3F74-24E5-9AE3A2B7E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68" y="4967730"/>
            <a:ext cx="952500" cy="952500"/>
          </a:xfrm>
          <a:prstGeom prst="rect">
            <a:avLst/>
          </a:prstGeom>
        </p:spPr>
      </p:pic>
      <p:pic>
        <p:nvPicPr>
          <p:cNvPr id="5" name="Graphic 4" descr="Cube outline">
            <a:extLst>
              <a:ext uri="{FF2B5EF4-FFF2-40B4-BE49-F238E27FC236}">
                <a16:creationId xmlns:a16="http://schemas.microsoft.com/office/drawing/2014/main" id="{B6273ED3-628F-0E37-55D9-07BCF12F8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010" y="4473209"/>
            <a:ext cx="2047101" cy="204710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5FC226-37E3-3D4C-88A8-B77214CCC56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110560" y="5443980"/>
            <a:ext cx="2223908" cy="135704"/>
          </a:xfrm>
          <a:prstGeom prst="line">
            <a:avLst/>
          </a:prstGeom>
          <a:ln w="15875">
            <a:solidFill>
              <a:srgbClr val="0070C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5C87AE3-D5A2-CA1B-65B7-02B1C192EDE4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Local Robustness Repair </a:t>
            </a:r>
            <a:r>
              <a:rPr lang="en-US" sz="3600"/>
              <a:t>of </a:t>
            </a:r>
            <a:r>
              <a:rPr lang="en-US" altLang="zh-CN" sz="3600"/>
              <a:t>An Image Recognition DNN</a:t>
            </a:r>
            <a:endParaRPr 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5E17AA-1D64-8C5C-3879-7DEC9507D94C}"/>
                  </a:ext>
                </a:extLst>
              </p:cNvPr>
              <p:cNvSpPr txBox="1"/>
              <p:nvPr/>
            </p:nvSpPr>
            <p:spPr>
              <a:xfrm>
                <a:off x="1481306" y="6335644"/>
                <a:ext cx="41826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box centered at the original image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5E17AA-1D64-8C5C-3879-7DEC9507D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06" y="6335644"/>
                <a:ext cx="4182683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77B38F-AB63-05C9-5BE3-F05E2A9C25BA}"/>
              </a:ext>
            </a:extLst>
          </p:cNvPr>
          <p:cNvGrpSpPr/>
          <p:nvPr/>
        </p:nvGrpSpPr>
        <p:grpSpPr>
          <a:xfrm>
            <a:off x="959192" y="1661420"/>
            <a:ext cx="2086241" cy="3918264"/>
            <a:chOff x="959192" y="1661420"/>
            <a:chExt cx="2086241" cy="391826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507CB3C-83D2-4FE1-396A-886C122492EE}"/>
                </a:ext>
              </a:extLst>
            </p:cNvPr>
            <p:cNvCxnSpPr>
              <a:cxnSpLocks/>
              <a:endCxn id="2" idx="2"/>
            </p:cNvCxnSpPr>
            <p:nvPr/>
          </p:nvCxnSpPr>
          <p:spPr>
            <a:xfrm flipV="1">
              <a:off x="1668780" y="3753567"/>
              <a:ext cx="333533" cy="1826117"/>
            </a:xfrm>
            <a:prstGeom prst="line">
              <a:avLst/>
            </a:prstGeom>
            <a:ln w="15875">
              <a:solidFill>
                <a:srgbClr val="0070C0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BF5082-EB74-2A3E-BFD8-194A505124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192" y="1661420"/>
              <a:ext cx="2086241" cy="2092147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perturbed</a:t>
              </a:r>
            </a:p>
            <a:p>
              <a:pPr algn="ctr"/>
              <a:r>
                <a:rPr lang="en-US" sz="3200"/>
                <a:t>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FB6256-A287-EA83-0F5E-2B6CBD3BC7AA}"/>
                </a:ext>
              </a:extLst>
            </p:cNvPr>
            <p:cNvSpPr txBox="1"/>
            <p:nvPr/>
          </p:nvSpPr>
          <p:spPr>
            <a:xfrm>
              <a:off x="1329059" y="4045097"/>
              <a:ext cx="58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any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7E6EDD-6652-63C6-6E01-C431022BDB7A}"/>
              </a:ext>
            </a:extLst>
          </p:cNvPr>
          <p:cNvSpPr txBox="1"/>
          <p:nvPr/>
        </p:nvSpPr>
        <p:spPr>
          <a:xfrm>
            <a:off x="4310553" y="3691956"/>
            <a:ext cx="357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“</a:t>
            </a:r>
            <a:r>
              <a:rPr lang="en-US" i="1" dirty="0">
                <a:solidFill>
                  <a:srgbClr val="00B050"/>
                </a:solidFill>
              </a:rPr>
              <a:t>locally robust</a:t>
            </a:r>
            <a:r>
              <a:rPr lang="en-US" dirty="0"/>
              <a:t>” to the image</a:t>
            </a:r>
          </a:p>
        </p:txBody>
      </p:sp>
    </p:spTree>
    <p:extLst>
      <p:ext uri="{BB962C8B-B14F-4D97-AF65-F5344CB8AC3E}">
        <p14:creationId xmlns:p14="http://schemas.microsoft.com/office/powerpoint/2010/main" val="2504899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A2103-D590-B904-FEC6-4E6D2275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92" y="4775291"/>
            <a:ext cx="1687344" cy="1455936"/>
          </a:xfrm>
          <a:prstGeom prst="rect">
            <a:avLst/>
          </a:prstGeom>
        </p:spPr>
      </p:pic>
      <p:sp>
        <p:nvSpPr>
          <p:cNvPr id="104" name="Right Arrow 12">
            <a:extLst>
              <a:ext uri="{FF2B5EF4-FFF2-40B4-BE49-F238E27FC236}">
                <a16:creationId xmlns:a16="http://schemas.microsoft.com/office/drawing/2014/main" id="{233101CB-7780-5529-DD6D-A0AB07137FF3}"/>
              </a:ext>
            </a:extLst>
          </p:cNvPr>
          <p:cNvSpPr/>
          <p:nvPr/>
        </p:nvSpPr>
        <p:spPr>
          <a:xfrm>
            <a:off x="7867143" y="2427486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">
            <a:extLst>
              <a:ext uri="{FF2B5EF4-FFF2-40B4-BE49-F238E27FC236}">
                <a16:creationId xmlns:a16="http://schemas.microsoft.com/office/drawing/2014/main" id="{00FAF89D-0E48-A23E-A9B3-8B613317062B}"/>
              </a:ext>
            </a:extLst>
          </p:cNvPr>
          <p:cNvSpPr/>
          <p:nvPr/>
        </p:nvSpPr>
        <p:spPr>
          <a:xfrm>
            <a:off x="4334468" y="1736705"/>
            <a:ext cx="3238878" cy="1866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ImageNet</a:t>
            </a:r>
            <a:endParaRPr lang="en-US" altLang="zh-CN" sz="4000"/>
          </a:p>
          <a:p>
            <a:pPr algn="ctr"/>
            <a:r>
              <a:rPr lang="en-US" altLang="zh-CN" sz="4000"/>
              <a:t>ResNet152</a:t>
            </a:r>
            <a:endParaRPr lang="en-US" sz="4000"/>
          </a:p>
        </p:txBody>
      </p:sp>
      <p:sp>
        <p:nvSpPr>
          <p:cNvPr id="106" name="Right Arrow 11">
            <a:extLst>
              <a:ext uri="{FF2B5EF4-FFF2-40B4-BE49-F238E27FC236}">
                <a16:creationId xmlns:a16="http://schemas.microsoft.com/office/drawing/2014/main" id="{EFF571F3-FA46-004A-40A5-6DDFF8B7DB4B}"/>
              </a:ext>
            </a:extLst>
          </p:cNvPr>
          <p:cNvSpPr/>
          <p:nvPr/>
        </p:nvSpPr>
        <p:spPr>
          <a:xfrm>
            <a:off x="3343018" y="246670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17BC6CA-0166-2112-12F8-E221188F47D5}"/>
              </a:ext>
            </a:extLst>
          </p:cNvPr>
          <p:cNvSpPr txBox="1"/>
          <p:nvPr/>
        </p:nvSpPr>
        <p:spPr>
          <a:xfrm>
            <a:off x="8788670" y="2473635"/>
            <a:ext cx="93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“bird”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5C87AE3-D5A2-CA1B-65B7-02B1C192EDE4}"/>
              </a:ext>
            </a:extLst>
          </p:cNvPr>
          <p:cNvSpPr txBox="1">
            <a:spLocks/>
          </p:cNvSpPr>
          <p:nvPr/>
        </p:nvSpPr>
        <p:spPr>
          <a:xfrm>
            <a:off x="216747" y="152648"/>
            <a:ext cx="105156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70C0"/>
                </a:solidFill>
              </a:rPr>
              <a:t>Polytope Repair </a:t>
            </a:r>
            <a:r>
              <a:rPr lang="en-US" sz="3600"/>
              <a:t>of </a:t>
            </a:r>
            <a:r>
              <a:rPr lang="en-US" altLang="zh-CN" sz="3600"/>
              <a:t>An Image Recognition DNN</a:t>
            </a:r>
            <a:endParaRPr lang="en-US" sz="36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77B38F-AB63-05C9-5BE3-F05E2A9C25BA}"/>
              </a:ext>
            </a:extLst>
          </p:cNvPr>
          <p:cNvGrpSpPr/>
          <p:nvPr/>
        </p:nvGrpSpPr>
        <p:grpSpPr>
          <a:xfrm>
            <a:off x="959192" y="1661420"/>
            <a:ext cx="2086241" cy="3918264"/>
            <a:chOff x="959192" y="1661420"/>
            <a:chExt cx="2086241" cy="391826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507CB3C-83D2-4FE1-396A-886C122492EE}"/>
                </a:ext>
              </a:extLst>
            </p:cNvPr>
            <p:cNvCxnSpPr>
              <a:cxnSpLocks/>
              <a:endCxn id="2" idx="2"/>
            </p:cNvCxnSpPr>
            <p:nvPr/>
          </p:nvCxnSpPr>
          <p:spPr>
            <a:xfrm flipV="1">
              <a:off x="1668780" y="3753567"/>
              <a:ext cx="333533" cy="1826117"/>
            </a:xfrm>
            <a:prstGeom prst="line">
              <a:avLst/>
            </a:prstGeom>
            <a:ln w="15875">
              <a:solidFill>
                <a:srgbClr val="0070C0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BF5082-EB74-2A3E-BFD8-194A505124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192" y="1661420"/>
              <a:ext cx="2086241" cy="2092147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perturbed</a:t>
              </a:r>
            </a:p>
            <a:p>
              <a:pPr algn="ctr"/>
              <a:r>
                <a:rPr lang="en-US" sz="3200"/>
                <a:t>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FB6256-A287-EA83-0F5E-2B6CBD3BC7AA}"/>
                </a:ext>
              </a:extLst>
            </p:cNvPr>
            <p:cNvSpPr txBox="1"/>
            <p:nvPr/>
          </p:nvSpPr>
          <p:spPr>
            <a:xfrm>
              <a:off x="1329059" y="4045097"/>
              <a:ext cx="58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any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F88F11F-15C0-F5A8-6C69-9D8FBEB8EB30}"/>
              </a:ext>
            </a:extLst>
          </p:cNvPr>
          <p:cNvSpPr txBox="1"/>
          <p:nvPr/>
        </p:nvSpPr>
        <p:spPr>
          <a:xfrm>
            <a:off x="1128192" y="6327174"/>
            <a:ext cx="168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Input polytope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00113F-F808-80FF-7082-B94D2063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176" y="3818409"/>
            <a:ext cx="941926" cy="812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AFC84D-64B7-0A20-0AB3-246787B1BD82}"/>
                  </a:ext>
                </a:extLst>
              </p:cNvPr>
              <p:cNvSpPr txBox="1"/>
              <p:nvPr/>
            </p:nvSpPr>
            <p:spPr>
              <a:xfrm>
                <a:off x="3415559" y="384820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∈           .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AFC84D-64B7-0A20-0AB3-246787B1B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559" y="3848206"/>
                <a:ext cx="5564840" cy="646331"/>
              </a:xfrm>
              <a:prstGeom prst="rect">
                <a:avLst/>
              </a:prstGeom>
              <a:blipFill>
                <a:blip r:embed="rId4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457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0070C0"/>
                </a:solidFill>
              </a:rPr>
              <a:t>Repair </a:t>
            </a:r>
            <a:r>
              <a:rPr lang="en-US" sz="5400"/>
              <a:t>of </a:t>
            </a:r>
            <a:br>
              <a:rPr lang="en-US" sz="5400"/>
            </a:br>
            <a:r>
              <a:rPr lang="en-US" sz="5400"/>
              <a:t>Deep Neural Networks </a:t>
            </a:r>
            <a:br>
              <a:rPr lang="en-US" sz="5400"/>
            </a:br>
            <a:r>
              <a:rPr lang="en-US" sz="5400" i="1"/>
              <a:t>Prior Approaches</a:t>
            </a:r>
          </a:p>
        </p:txBody>
      </p:sp>
    </p:spTree>
    <p:extLst>
      <p:ext uri="{BB962C8B-B14F-4D97-AF65-F5344CB8AC3E}">
        <p14:creationId xmlns:p14="http://schemas.microsoft.com/office/powerpoint/2010/main" val="339734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7A63EB89-6C3B-AF20-1DCE-D11CC43C3941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Retraining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1624A2-3BED-DF3B-2CF6-3D45708F57AC}"/>
              </a:ext>
            </a:extLst>
          </p:cNvPr>
          <p:cNvGrpSpPr/>
          <p:nvPr/>
        </p:nvGrpSpPr>
        <p:grpSpPr>
          <a:xfrm>
            <a:off x="7356746" y="3818337"/>
            <a:ext cx="3674649" cy="2079471"/>
            <a:chOff x="7356746" y="3818337"/>
            <a:chExt cx="3674649" cy="2079471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873919E8-DAF0-087D-686B-0FA52D482ABD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CAC57F2-6011-6918-B171-529C837EB084}"/>
                    </a:ext>
                  </a:extLst>
                </p:cNvPr>
                <p:cNvSpPr txBox="1"/>
                <p:nvPr/>
              </p:nvSpPr>
              <p:spPr>
                <a:xfrm>
                  <a:off x="8010375" y="3818337"/>
                  <a:ext cx="3021020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Retrained</a:t>
                  </a:r>
                  <a:r>
                    <a:rPr lang="en-US" sz="2800"/>
                    <a:t>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CAC57F2-6011-6918-B171-529C837EB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375" y="3818337"/>
                  <a:ext cx="3021020" cy="581891"/>
                </a:xfrm>
                <a:prstGeom prst="rect">
                  <a:avLst/>
                </a:prstGeom>
                <a:blipFill>
                  <a:blip r:embed="rId3"/>
                  <a:stretch>
                    <a:fillRect l="-4184" r="-1674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CAB9E4-AE2A-7848-ED90-CA3F99FF57CC}"/>
                </a:ext>
              </a:extLst>
            </p:cNvPr>
            <p:cNvGrpSpPr/>
            <p:nvPr/>
          </p:nvGrpSpPr>
          <p:grpSpPr>
            <a:xfrm>
              <a:off x="8317078" y="4461408"/>
              <a:ext cx="2157600" cy="1436400"/>
              <a:chOff x="8389395" y="2229480"/>
              <a:chExt cx="2157600" cy="1436400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9D4DE2B-4DE8-58D3-7F2A-49C3CCB78C44}"/>
                  </a:ext>
                </a:extLst>
              </p:cNvPr>
              <p:cNvCxnSpPr>
                <a:cxnSpLocks/>
                <a:stCxn id="29" idx="6"/>
                <a:endCxn id="31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7046A0B-FD33-FDD7-EFBF-0743D715EE1D}"/>
                  </a:ext>
                </a:extLst>
              </p:cNvPr>
              <p:cNvCxnSpPr>
                <a:cxnSpLocks/>
                <a:stCxn id="29" idx="7"/>
                <a:endCxn id="28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F3D6D52-A74A-04AB-02C1-94DA11F0200F}"/>
                  </a:ext>
                </a:extLst>
              </p:cNvPr>
              <p:cNvCxnSpPr>
                <a:cxnSpLocks/>
                <a:stCxn id="29" idx="5"/>
                <a:endCxn id="32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60F4E38-44FF-36F8-47FE-E2A071FD92E3}"/>
                  </a:ext>
                </a:extLst>
              </p:cNvPr>
              <p:cNvCxnSpPr>
                <a:cxnSpLocks/>
                <a:stCxn id="32" idx="6"/>
                <a:endCxn id="30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37F07F8-60EC-CAA5-DEEE-CFA27B08CDE2}"/>
                  </a:ext>
                </a:extLst>
              </p:cNvPr>
              <p:cNvCxnSpPr>
                <a:cxnSpLocks/>
                <a:stCxn id="28" idx="6"/>
                <a:endCxn id="30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26C659C-ED01-135A-01D2-D56783740712}"/>
                  </a:ext>
                </a:extLst>
              </p:cNvPr>
              <p:cNvCxnSpPr>
                <a:cxnSpLocks/>
                <a:stCxn id="31" idx="6"/>
                <a:endCxn id="30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125EF7-BAD0-346C-6633-D037E9A8DF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3B6AFB-01B8-77E5-123B-DFF7A3E148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CF29D56-6584-CCB0-E602-D4006F9066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A61CCD-383E-35BA-EF20-57FE7235BA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C8C5597-27AF-3227-F161-0F389EEC80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16DAF4-30B1-47F4-71AB-B42B79BF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70C0"/>
                </a:solidFill>
              </a:rPr>
              <a:t>Prior Repair Approaches </a:t>
            </a:r>
            <a:r>
              <a:rPr lang="en-US"/>
              <a:t>of DNNs: </a:t>
            </a:r>
            <a:r>
              <a:rPr lang="en-US" sz="4400" b="1"/>
              <a:t>Retraining</a:t>
            </a:r>
            <a:endParaRPr lang="en-US" b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94343C-054C-70AD-B0F7-09B5658F1CA5}"/>
              </a:ext>
            </a:extLst>
          </p:cNvPr>
          <p:cNvSpPr/>
          <p:nvPr/>
        </p:nvSpPr>
        <p:spPr>
          <a:xfrm>
            <a:off x="548337" y="1630459"/>
            <a:ext cx="10805463" cy="116212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3200"/>
              <a:t>Train the DNN with original training data and </a:t>
            </a:r>
            <a:r>
              <a:rPr lang="en-US" sz="3200">
                <a:solidFill>
                  <a:srgbClr val="FF0000"/>
                </a:solidFill>
              </a:rPr>
              <a:t>buggy inputs</a:t>
            </a:r>
            <a:r>
              <a:rPr lang="en-US" sz="320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0E8D16-CF78-245C-912E-B02A85FEB2CE}"/>
              </a:ext>
            </a:extLst>
          </p:cNvPr>
          <p:cNvGrpSpPr/>
          <p:nvPr/>
        </p:nvGrpSpPr>
        <p:grpSpPr>
          <a:xfrm>
            <a:off x="459786" y="4704585"/>
            <a:ext cx="3854260" cy="900519"/>
            <a:chOff x="459786" y="4704585"/>
            <a:chExt cx="3854260" cy="900519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779AE0C2-E62B-8491-F207-ABC6766C5A6A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01AC2-6A56-C909-4494-3A8541F26C50}"/>
                </a:ext>
              </a:extLst>
            </p:cNvPr>
            <p:cNvSpPr txBox="1"/>
            <p:nvPr/>
          </p:nvSpPr>
          <p:spPr>
            <a:xfrm>
              <a:off x="1437302" y="4951399"/>
              <a:ext cx="20949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Training Data</a:t>
              </a:r>
            </a:p>
          </p:txBody>
        </p:sp>
        <p:pic>
          <p:nvPicPr>
            <p:cNvPr id="45" name="Picture 44" descr="A cat walking on grass&#10;&#10;Description automatically generated with low confidence">
              <a:extLst>
                <a:ext uri="{FF2B5EF4-FFF2-40B4-BE49-F238E27FC236}">
                  <a16:creationId xmlns:a16="http://schemas.microsoft.com/office/drawing/2014/main" id="{B3560603-D014-4469-4378-57A1CD3AE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86" y="4704585"/>
              <a:ext cx="730056" cy="731520"/>
            </a:xfrm>
            <a:prstGeom prst="rect">
              <a:avLst/>
            </a:prstGeom>
          </p:spPr>
        </p:pic>
        <p:pic>
          <p:nvPicPr>
            <p:cNvPr id="46" name="Picture 45" descr="A cat sleeping on the floor&#10;&#10;Description automatically generated with medium confidence">
              <a:extLst>
                <a:ext uri="{FF2B5EF4-FFF2-40B4-BE49-F238E27FC236}">
                  <a16:creationId xmlns:a16="http://schemas.microsoft.com/office/drawing/2014/main" id="{19169FA5-95E6-9028-6F89-E01C488FA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r="8795"/>
            <a:stretch/>
          </p:blipFill>
          <p:spPr>
            <a:xfrm>
              <a:off x="548337" y="4789084"/>
              <a:ext cx="737808" cy="731520"/>
            </a:xfrm>
            <a:prstGeom prst="rect">
              <a:avLst/>
            </a:prstGeom>
          </p:spPr>
        </p:pic>
        <p:pic>
          <p:nvPicPr>
            <p:cNvPr id="47" name="Picture 46" descr="A cat lying on a table&#10;&#10;Description automatically generated with low confidence">
              <a:extLst>
                <a:ext uri="{FF2B5EF4-FFF2-40B4-BE49-F238E27FC236}">
                  <a16:creationId xmlns:a16="http://schemas.microsoft.com/office/drawing/2014/main" id="{8DE0F606-1BD3-146A-CCE7-552D5CB5B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9" r="17706"/>
            <a:stretch/>
          </p:blipFill>
          <p:spPr>
            <a:xfrm>
              <a:off x="644640" y="4873584"/>
              <a:ext cx="737808" cy="73152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5A0A75-1D84-CD5B-B4BD-06E87480220B}"/>
              </a:ext>
            </a:extLst>
          </p:cNvPr>
          <p:cNvGrpSpPr/>
          <p:nvPr/>
        </p:nvGrpSpPr>
        <p:grpSpPr>
          <a:xfrm>
            <a:off x="4178528" y="2990507"/>
            <a:ext cx="3178218" cy="1543191"/>
            <a:chOff x="4178528" y="2990507"/>
            <a:chExt cx="3178218" cy="1543191"/>
          </a:xfrm>
        </p:grpSpPr>
        <p:sp>
          <p:nvSpPr>
            <p:cNvPr id="38" name="Right Arrow 8">
              <a:extLst>
                <a:ext uri="{FF2B5EF4-FFF2-40B4-BE49-F238E27FC236}">
                  <a16:creationId xmlns:a16="http://schemas.microsoft.com/office/drawing/2014/main" id="{07D34B60-62FC-610B-2DD2-F35D1612277C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1CFEF88-1405-5483-E415-A37D7D5F2757}"/>
                </a:ext>
              </a:extLst>
            </p:cNvPr>
            <p:cNvSpPr txBox="1"/>
            <p:nvPr/>
          </p:nvSpPr>
          <p:spPr>
            <a:xfrm>
              <a:off x="5171148" y="3213813"/>
              <a:ext cx="2185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Buggy Images</a:t>
              </a:r>
            </a:p>
          </p:txBody>
        </p:sp>
        <p:pic>
          <p:nvPicPr>
            <p:cNvPr id="50" name="Picture 49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4E994E7-67CD-C6A4-2C0F-85A528BB0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600"/>
            <a:stretch/>
          </p:blipFill>
          <p:spPr>
            <a:xfrm>
              <a:off x="4178528" y="2990507"/>
              <a:ext cx="731520" cy="731520"/>
            </a:xfrm>
            <a:prstGeom prst="rect">
              <a:avLst/>
            </a:prstGeom>
          </p:spPr>
        </p:pic>
        <p:pic>
          <p:nvPicPr>
            <p:cNvPr id="51" name="Content Placeholder 7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DF608333-7255-7A79-699B-27E575E72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36"/>
            <a:stretch/>
          </p:blipFill>
          <p:spPr>
            <a:xfrm>
              <a:off x="4273537" y="3066318"/>
              <a:ext cx="727820" cy="731520"/>
            </a:xfrm>
            <a:prstGeom prst="rect">
              <a:avLst/>
            </a:prstGeom>
          </p:spPr>
        </p:pic>
        <p:pic>
          <p:nvPicPr>
            <p:cNvPr id="52" name="Picture 51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5AA5D92-B14B-8268-F24D-2C886533B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846" y="3142130"/>
              <a:ext cx="731520" cy="73152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A877A26-D3D3-58FC-C148-172A225537E9}"/>
              </a:ext>
            </a:extLst>
          </p:cNvPr>
          <p:cNvSpPr/>
          <p:nvPr/>
        </p:nvSpPr>
        <p:spPr>
          <a:xfrm>
            <a:off x="3302456" y="1807698"/>
            <a:ext cx="4760397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29B341-4D3A-962D-6CDB-99DCC7ED7DE1}"/>
              </a:ext>
            </a:extLst>
          </p:cNvPr>
          <p:cNvSpPr/>
          <p:nvPr/>
        </p:nvSpPr>
        <p:spPr>
          <a:xfrm>
            <a:off x="7792592" y="1792862"/>
            <a:ext cx="3267668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98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41">
            <a:extLst>
              <a:ext uri="{FF2B5EF4-FFF2-40B4-BE49-F238E27FC236}">
                <a16:creationId xmlns:a16="http://schemas.microsoft.com/office/drawing/2014/main" id="{FCB3B13E-BA61-8922-10BC-919441EDFEDE}"/>
              </a:ext>
            </a:extLst>
          </p:cNvPr>
          <p:cNvGraphicFramePr>
            <a:graphicFrameLocks noGrp="1"/>
          </p:cNvGraphicFramePr>
          <p:nvPr/>
        </p:nvGraphicFramePr>
        <p:xfrm>
          <a:off x="346587" y="1083018"/>
          <a:ext cx="1158486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555">
                  <a:extLst>
                    <a:ext uri="{9D8B030D-6E8A-4147-A177-3AD203B41FA5}">
                      <a16:colId xmlns:a16="http://schemas.microsoft.com/office/drawing/2014/main" val="416061433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48833252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23816274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41446958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813585381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4063747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70568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Not Provable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96778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6998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55320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89733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24807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097874806"/>
                  </a:ext>
                </a:extLst>
              </a:tr>
              <a:tr h="451439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143622129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EEA74-3CEE-67A8-AFBB-541CB77CD4E3}"/>
              </a:ext>
            </a:extLst>
          </p:cNvPr>
          <p:cNvSpPr/>
          <p:nvPr/>
        </p:nvSpPr>
        <p:spPr>
          <a:xfrm>
            <a:off x="3892408" y="2828544"/>
            <a:ext cx="3629306" cy="12538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58C41E-2DAE-BA06-5144-21FB13E6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70C0"/>
                </a:solidFill>
              </a:rPr>
              <a:t>Prior Repair Approaches </a:t>
            </a:r>
            <a:r>
              <a:rPr lang="en-US"/>
              <a:t>of DNNs: </a:t>
            </a:r>
            <a:r>
              <a:rPr lang="en-US" sz="4400" b="1"/>
              <a:t>Retraining</a:t>
            </a:r>
            <a:endParaRPr lang="en-US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AB301D-CCA6-DE47-09ED-3C3E01C9BB27}"/>
              </a:ext>
            </a:extLst>
          </p:cNvPr>
          <p:cNvSpPr/>
          <p:nvPr/>
        </p:nvSpPr>
        <p:spPr>
          <a:xfrm>
            <a:off x="3263341" y="1424615"/>
            <a:ext cx="7768054" cy="116212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Not Provable</a:t>
            </a:r>
          </a:p>
          <a:p>
            <a:pPr algn="ctr"/>
            <a:r>
              <a:rPr lang="en-US"/>
              <a:t>No guarantees that behavior will be corrected.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ounded Rectangle 7">
            <a:extLst>
              <a:ext uri="{FF2B5EF4-FFF2-40B4-BE49-F238E27FC236}">
                <a16:creationId xmlns:a16="http://schemas.microsoft.com/office/drawing/2014/main" id="{F7778C1B-B932-1604-73A1-3EA7C6A4F5D8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Retraining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E471F5B-E1C1-A12A-24D9-70F99971EF04}"/>
              </a:ext>
            </a:extLst>
          </p:cNvPr>
          <p:cNvGrpSpPr/>
          <p:nvPr/>
        </p:nvGrpSpPr>
        <p:grpSpPr>
          <a:xfrm>
            <a:off x="7356746" y="3818337"/>
            <a:ext cx="3674649" cy="2079471"/>
            <a:chOff x="7356746" y="3818337"/>
            <a:chExt cx="3674649" cy="2079471"/>
          </a:xfrm>
        </p:grpSpPr>
        <p:sp>
          <p:nvSpPr>
            <p:cNvPr id="61" name="Right Arrow 9">
              <a:extLst>
                <a:ext uri="{FF2B5EF4-FFF2-40B4-BE49-F238E27FC236}">
                  <a16:creationId xmlns:a16="http://schemas.microsoft.com/office/drawing/2014/main" id="{DF32B0AF-E1FE-B69B-6003-F9891CD7458B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9761A8E-7BEA-8935-9F5A-9520331CF56F}"/>
                    </a:ext>
                  </a:extLst>
                </p:cNvPr>
                <p:cNvSpPr txBox="1"/>
                <p:nvPr/>
              </p:nvSpPr>
              <p:spPr>
                <a:xfrm>
                  <a:off x="8010375" y="3818337"/>
                  <a:ext cx="3021020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Retrained</a:t>
                  </a:r>
                  <a:r>
                    <a:rPr lang="en-US" sz="2800"/>
                    <a:t>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9761A8E-7BEA-8935-9F5A-9520331CF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375" y="3818337"/>
                  <a:ext cx="3021020" cy="581891"/>
                </a:xfrm>
                <a:prstGeom prst="rect">
                  <a:avLst/>
                </a:prstGeom>
                <a:blipFill>
                  <a:blip r:embed="rId3"/>
                  <a:stretch>
                    <a:fillRect l="-4184" r="-1674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F1BAD2-2F28-78CB-F50C-527F4432D457}"/>
                </a:ext>
              </a:extLst>
            </p:cNvPr>
            <p:cNvGrpSpPr/>
            <p:nvPr/>
          </p:nvGrpSpPr>
          <p:grpSpPr>
            <a:xfrm>
              <a:off x="8317078" y="4461408"/>
              <a:ext cx="2157600" cy="1436400"/>
              <a:chOff x="8389395" y="2229480"/>
              <a:chExt cx="2157600" cy="1436400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94D44A22-7006-0EE1-16BE-04C1BA5AB7E1}"/>
                  </a:ext>
                </a:extLst>
              </p:cNvPr>
              <p:cNvCxnSpPr>
                <a:cxnSpLocks/>
                <a:stCxn id="72" idx="6"/>
                <a:endCxn id="74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2FBB425-EFC7-66B8-1F03-BB58EEE04F4B}"/>
                  </a:ext>
                </a:extLst>
              </p:cNvPr>
              <p:cNvCxnSpPr>
                <a:cxnSpLocks/>
                <a:stCxn id="72" idx="7"/>
                <a:endCxn id="71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A10BCDAF-BBAC-99C4-7DE2-50F4B31086A1}"/>
                  </a:ext>
                </a:extLst>
              </p:cNvPr>
              <p:cNvCxnSpPr>
                <a:cxnSpLocks/>
                <a:stCxn id="72" idx="5"/>
                <a:endCxn id="75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C8718AF-AA39-7D31-22F8-05A67C5D8293}"/>
                  </a:ext>
                </a:extLst>
              </p:cNvPr>
              <p:cNvCxnSpPr>
                <a:cxnSpLocks/>
                <a:stCxn id="75" idx="6"/>
                <a:endCxn id="73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DCABDAF-BF7B-86E7-DA35-BC9A15D3EE1E}"/>
                  </a:ext>
                </a:extLst>
              </p:cNvPr>
              <p:cNvCxnSpPr>
                <a:cxnSpLocks/>
                <a:stCxn id="71" idx="6"/>
                <a:endCxn id="73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8CF36EF7-0639-2086-19D6-F7D0DB91ECFE}"/>
                  </a:ext>
                </a:extLst>
              </p:cNvPr>
              <p:cNvCxnSpPr>
                <a:cxnSpLocks/>
                <a:stCxn id="74" idx="6"/>
                <a:endCxn id="73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197765C-8AD3-4619-A5F2-B2DD68A44C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71089C7-D754-CFFB-0D33-D451292E26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329FEF0-8D81-B9AF-44AF-EEA63D8ED2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5266E83-31C3-56AB-BA99-AD76548205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EE6239F-5644-1E74-3B9C-4D7B0B5D81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90ACDC7-9E85-8580-1ACB-A5F6E6D8AD85}"/>
              </a:ext>
            </a:extLst>
          </p:cNvPr>
          <p:cNvGrpSpPr/>
          <p:nvPr/>
        </p:nvGrpSpPr>
        <p:grpSpPr>
          <a:xfrm>
            <a:off x="459786" y="4704585"/>
            <a:ext cx="3854260" cy="900519"/>
            <a:chOff x="459786" y="4704585"/>
            <a:chExt cx="3854260" cy="900519"/>
          </a:xfrm>
        </p:grpSpPr>
        <p:sp>
          <p:nvSpPr>
            <p:cNvPr id="77" name="Right Arrow 8">
              <a:extLst>
                <a:ext uri="{FF2B5EF4-FFF2-40B4-BE49-F238E27FC236}">
                  <a16:creationId xmlns:a16="http://schemas.microsoft.com/office/drawing/2014/main" id="{8064418C-893A-1E0E-FA2F-957573AD8EC7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731902B-226E-DC3A-B25C-6D4E43DFEE2C}"/>
                </a:ext>
              </a:extLst>
            </p:cNvPr>
            <p:cNvSpPr txBox="1"/>
            <p:nvPr/>
          </p:nvSpPr>
          <p:spPr>
            <a:xfrm>
              <a:off x="1437302" y="4951399"/>
              <a:ext cx="20949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Training Data</a:t>
              </a:r>
            </a:p>
          </p:txBody>
        </p:sp>
        <p:pic>
          <p:nvPicPr>
            <p:cNvPr id="79" name="Picture 78" descr="A cat walking on grass&#10;&#10;Description automatically generated with low confidence">
              <a:extLst>
                <a:ext uri="{FF2B5EF4-FFF2-40B4-BE49-F238E27FC236}">
                  <a16:creationId xmlns:a16="http://schemas.microsoft.com/office/drawing/2014/main" id="{CA96B4D9-9DA4-0EDD-B244-F8D90666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86" y="4704585"/>
              <a:ext cx="730056" cy="731520"/>
            </a:xfrm>
            <a:prstGeom prst="rect">
              <a:avLst/>
            </a:prstGeom>
          </p:spPr>
        </p:pic>
        <p:pic>
          <p:nvPicPr>
            <p:cNvPr id="80" name="Picture 79" descr="A cat sleeping on the floor&#10;&#10;Description automatically generated with medium confidence">
              <a:extLst>
                <a:ext uri="{FF2B5EF4-FFF2-40B4-BE49-F238E27FC236}">
                  <a16:creationId xmlns:a16="http://schemas.microsoft.com/office/drawing/2014/main" id="{53F9BDEE-98B1-624E-7760-6C8CD30AD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r="8795"/>
            <a:stretch/>
          </p:blipFill>
          <p:spPr>
            <a:xfrm>
              <a:off x="548337" y="4789084"/>
              <a:ext cx="737808" cy="731520"/>
            </a:xfrm>
            <a:prstGeom prst="rect">
              <a:avLst/>
            </a:prstGeom>
          </p:spPr>
        </p:pic>
        <p:pic>
          <p:nvPicPr>
            <p:cNvPr id="81" name="Picture 80" descr="A cat lying on a table&#10;&#10;Description automatically generated with low confidence">
              <a:extLst>
                <a:ext uri="{FF2B5EF4-FFF2-40B4-BE49-F238E27FC236}">
                  <a16:creationId xmlns:a16="http://schemas.microsoft.com/office/drawing/2014/main" id="{5C2CA8B3-D52D-5D57-3296-54CE78B99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9" r="17706"/>
            <a:stretch/>
          </p:blipFill>
          <p:spPr>
            <a:xfrm>
              <a:off x="644640" y="4873584"/>
              <a:ext cx="737808" cy="73152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E645E2F-276B-A917-FCF1-41B8520DD147}"/>
              </a:ext>
            </a:extLst>
          </p:cNvPr>
          <p:cNvGrpSpPr/>
          <p:nvPr/>
        </p:nvGrpSpPr>
        <p:grpSpPr>
          <a:xfrm>
            <a:off x="4178528" y="2990507"/>
            <a:ext cx="3178218" cy="1543191"/>
            <a:chOff x="4178528" y="2990507"/>
            <a:chExt cx="3178218" cy="1543191"/>
          </a:xfrm>
        </p:grpSpPr>
        <p:sp>
          <p:nvSpPr>
            <p:cNvPr id="83" name="Right Arrow 8">
              <a:extLst>
                <a:ext uri="{FF2B5EF4-FFF2-40B4-BE49-F238E27FC236}">
                  <a16:creationId xmlns:a16="http://schemas.microsoft.com/office/drawing/2014/main" id="{6DF8450E-E8DC-16D1-BF09-0D69B92FAAC7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076B535-656E-AA32-A2E4-F773973BEFE6}"/>
                </a:ext>
              </a:extLst>
            </p:cNvPr>
            <p:cNvSpPr txBox="1"/>
            <p:nvPr/>
          </p:nvSpPr>
          <p:spPr>
            <a:xfrm>
              <a:off x="5171148" y="3213813"/>
              <a:ext cx="2185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Buggy Images</a:t>
              </a:r>
            </a:p>
          </p:txBody>
        </p:sp>
        <p:pic>
          <p:nvPicPr>
            <p:cNvPr id="85" name="Picture 8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207243F-E9B3-9EF0-EB51-F70E27FC7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600"/>
            <a:stretch/>
          </p:blipFill>
          <p:spPr>
            <a:xfrm>
              <a:off x="4178528" y="2990507"/>
              <a:ext cx="731520" cy="731520"/>
            </a:xfrm>
            <a:prstGeom prst="rect">
              <a:avLst/>
            </a:prstGeom>
          </p:spPr>
        </p:pic>
        <p:pic>
          <p:nvPicPr>
            <p:cNvPr id="86" name="Content Placeholder 7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BCBF39C1-1358-3A33-19F9-B7A8DC6CB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36"/>
            <a:stretch/>
          </p:blipFill>
          <p:spPr>
            <a:xfrm>
              <a:off x="4273537" y="3066318"/>
              <a:ext cx="727820" cy="731520"/>
            </a:xfrm>
            <a:prstGeom prst="rect">
              <a:avLst/>
            </a:prstGeom>
          </p:spPr>
        </p:pic>
        <p:pic>
          <p:nvPicPr>
            <p:cNvPr id="87" name="Picture 8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8A58B19-3DE1-84D9-3EAC-6513DE069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846" y="314213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324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41">
            <a:extLst>
              <a:ext uri="{FF2B5EF4-FFF2-40B4-BE49-F238E27FC236}">
                <a16:creationId xmlns:a16="http://schemas.microsoft.com/office/drawing/2014/main" id="{FCB3B13E-BA61-8922-10BC-919441EDFEDE}"/>
              </a:ext>
            </a:extLst>
          </p:cNvPr>
          <p:cNvGraphicFramePr>
            <a:graphicFrameLocks noGrp="1"/>
          </p:cNvGraphicFramePr>
          <p:nvPr/>
        </p:nvGraphicFramePr>
        <p:xfrm>
          <a:off x="346587" y="1083018"/>
          <a:ext cx="1158486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555">
                  <a:extLst>
                    <a:ext uri="{9D8B030D-6E8A-4147-A177-3AD203B41FA5}">
                      <a16:colId xmlns:a16="http://schemas.microsoft.com/office/drawing/2014/main" val="416061433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48833252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23816274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41446958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813585381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4063747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70568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rgbClr val="FF0000"/>
                          </a:solidFill>
                        </a:rPr>
                        <a:t>Not Provable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96778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 Polytope Repair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6998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55320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89733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24807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097874806"/>
                  </a:ext>
                </a:extLst>
              </a:tr>
              <a:tr h="451439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143622129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EEA74-3CEE-67A8-AFBB-541CB77CD4E3}"/>
              </a:ext>
            </a:extLst>
          </p:cNvPr>
          <p:cNvSpPr/>
          <p:nvPr/>
        </p:nvSpPr>
        <p:spPr>
          <a:xfrm>
            <a:off x="3892408" y="2828544"/>
            <a:ext cx="3629306" cy="12538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8372EE-071A-8588-D6B8-E4A160C59864}"/>
              </a:ext>
            </a:extLst>
          </p:cNvPr>
          <p:cNvSpPr/>
          <p:nvPr/>
        </p:nvSpPr>
        <p:spPr>
          <a:xfrm>
            <a:off x="7987940" y="3737033"/>
            <a:ext cx="3043456" cy="232536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58C41E-2DAE-BA06-5144-21FB13E6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70C0"/>
                </a:solidFill>
              </a:rPr>
              <a:t>Prior Repair Approaches </a:t>
            </a:r>
            <a:r>
              <a:rPr lang="en-US"/>
              <a:t>of DNNs: </a:t>
            </a:r>
            <a:r>
              <a:rPr lang="en-US" sz="4400" b="1"/>
              <a:t>Retraining</a:t>
            </a:r>
            <a:endParaRPr lang="en-US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AB301D-CCA6-DE47-09ED-3C3E01C9BB27}"/>
              </a:ext>
            </a:extLst>
          </p:cNvPr>
          <p:cNvSpPr/>
          <p:nvPr/>
        </p:nvSpPr>
        <p:spPr>
          <a:xfrm>
            <a:off x="3263341" y="1424615"/>
            <a:ext cx="7768054" cy="116212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Does Not Support </a:t>
            </a:r>
            <a:r>
              <a:rPr lang="en-US"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Polytope Repair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3" name="Rounded Rectangle 7">
            <a:extLst>
              <a:ext uri="{FF2B5EF4-FFF2-40B4-BE49-F238E27FC236}">
                <a16:creationId xmlns:a16="http://schemas.microsoft.com/office/drawing/2014/main" id="{965EC67D-F83C-DFB8-7CF9-94546AB600F8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Retraining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AC9B30-ED95-1C9B-B57F-75B172F29CAC}"/>
              </a:ext>
            </a:extLst>
          </p:cNvPr>
          <p:cNvGrpSpPr/>
          <p:nvPr/>
        </p:nvGrpSpPr>
        <p:grpSpPr>
          <a:xfrm>
            <a:off x="7356746" y="3818337"/>
            <a:ext cx="3674649" cy="2079471"/>
            <a:chOff x="7356746" y="3818337"/>
            <a:chExt cx="3674649" cy="2079471"/>
          </a:xfrm>
        </p:grpSpPr>
        <p:sp>
          <p:nvSpPr>
            <p:cNvPr id="13" name="Right Arrow 9">
              <a:extLst>
                <a:ext uri="{FF2B5EF4-FFF2-40B4-BE49-F238E27FC236}">
                  <a16:creationId xmlns:a16="http://schemas.microsoft.com/office/drawing/2014/main" id="{D6D92F69-0916-024D-12C1-F3932413636F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ED8BB89-ADC1-F999-B092-3E4F7ADA8556}"/>
                    </a:ext>
                  </a:extLst>
                </p:cNvPr>
                <p:cNvSpPr txBox="1"/>
                <p:nvPr/>
              </p:nvSpPr>
              <p:spPr>
                <a:xfrm>
                  <a:off x="8010375" y="3818337"/>
                  <a:ext cx="3021020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Retrained</a:t>
                  </a:r>
                  <a:r>
                    <a:rPr lang="en-US" sz="2800"/>
                    <a:t>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ED8BB89-ADC1-F999-B092-3E4F7ADA8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375" y="3818337"/>
                  <a:ext cx="3021020" cy="581891"/>
                </a:xfrm>
                <a:prstGeom prst="rect">
                  <a:avLst/>
                </a:prstGeom>
                <a:blipFill>
                  <a:blip r:embed="rId3"/>
                  <a:stretch>
                    <a:fillRect l="-4184" r="-1674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A46E058-9510-58C7-B685-264A6D1BBF99}"/>
                </a:ext>
              </a:extLst>
            </p:cNvPr>
            <p:cNvGrpSpPr/>
            <p:nvPr/>
          </p:nvGrpSpPr>
          <p:grpSpPr>
            <a:xfrm>
              <a:off x="8317078" y="4461408"/>
              <a:ext cx="2157600" cy="1436400"/>
              <a:chOff x="8389395" y="2229480"/>
              <a:chExt cx="2157600" cy="1436400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DA5A517-0C91-87B7-1B76-A71310C26997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FF52100-1621-A4D6-0E3A-828DE54C9A87}"/>
                  </a:ext>
                </a:extLst>
              </p:cNvPr>
              <p:cNvCxnSpPr>
                <a:cxnSpLocks/>
                <a:stCxn id="43" idx="7"/>
                <a:endCxn id="41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48DF824-9F24-AF11-E9D8-9A90EDDF9DB2}"/>
                  </a:ext>
                </a:extLst>
              </p:cNvPr>
              <p:cNvCxnSpPr>
                <a:cxnSpLocks/>
                <a:stCxn id="43" idx="5"/>
                <a:endCxn id="46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100BB30-2823-3578-C0B4-6A915CC9EDA3}"/>
                  </a:ext>
                </a:extLst>
              </p:cNvPr>
              <p:cNvCxnSpPr>
                <a:cxnSpLocks/>
                <a:stCxn id="46" idx="6"/>
                <a:endCxn id="44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F296821-D33D-33BF-FAC5-FB8961838A28}"/>
                  </a:ext>
                </a:extLst>
              </p:cNvPr>
              <p:cNvCxnSpPr>
                <a:cxnSpLocks/>
                <a:stCxn id="41" idx="6"/>
                <a:endCxn id="44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0B6BA15-8AF8-14F4-ACCD-22AB143F6D93}"/>
                  </a:ext>
                </a:extLst>
              </p:cNvPr>
              <p:cNvCxnSpPr>
                <a:cxnSpLocks/>
                <a:stCxn id="45" idx="6"/>
                <a:endCxn id="44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F24DBF3-1DFD-0366-CB84-5AC94080FB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0B454C-851B-A382-D188-43A8CA2C1D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AE45F86-9CAC-A04D-9C6F-0ECB9FA90D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C0B3DB4-85AC-9BCE-5205-3B214863C9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2858830-CC35-52CF-4A7A-34B357AC1A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F2C4FA-B1BC-A086-AB02-3F7C28705960}"/>
              </a:ext>
            </a:extLst>
          </p:cNvPr>
          <p:cNvGrpSpPr/>
          <p:nvPr/>
        </p:nvGrpSpPr>
        <p:grpSpPr>
          <a:xfrm>
            <a:off x="459786" y="4704585"/>
            <a:ext cx="3854260" cy="900519"/>
            <a:chOff x="459786" y="4704585"/>
            <a:chExt cx="3854260" cy="900519"/>
          </a:xfrm>
        </p:grpSpPr>
        <p:sp>
          <p:nvSpPr>
            <p:cNvPr id="48" name="Right Arrow 8">
              <a:extLst>
                <a:ext uri="{FF2B5EF4-FFF2-40B4-BE49-F238E27FC236}">
                  <a16:creationId xmlns:a16="http://schemas.microsoft.com/office/drawing/2014/main" id="{92F731E8-299B-89F0-1131-3BDC5722175B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FB00F8-3112-4270-4FF7-FC57A11548DA}"/>
                </a:ext>
              </a:extLst>
            </p:cNvPr>
            <p:cNvSpPr txBox="1"/>
            <p:nvPr/>
          </p:nvSpPr>
          <p:spPr>
            <a:xfrm>
              <a:off x="1437302" y="4951399"/>
              <a:ext cx="20949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Training Data</a:t>
              </a:r>
            </a:p>
          </p:txBody>
        </p:sp>
        <p:pic>
          <p:nvPicPr>
            <p:cNvPr id="50" name="Picture 49" descr="A cat walking on grass&#10;&#10;Description automatically generated with low confidence">
              <a:extLst>
                <a:ext uri="{FF2B5EF4-FFF2-40B4-BE49-F238E27FC236}">
                  <a16:creationId xmlns:a16="http://schemas.microsoft.com/office/drawing/2014/main" id="{79C0F02D-A9CB-51C9-D398-E29344F4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86" y="4704585"/>
              <a:ext cx="730056" cy="731520"/>
            </a:xfrm>
            <a:prstGeom prst="rect">
              <a:avLst/>
            </a:prstGeom>
          </p:spPr>
        </p:pic>
        <p:pic>
          <p:nvPicPr>
            <p:cNvPr id="51" name="Picture 50" descr="A cat sleeping on the floor&#10;&#10;Description automatically generated with medium confidence">
              <a:extLst>
                <a:ext uri="{FF2B5EF4-FFF2-40B4-BE49-F238E27FC236}">
                  <a16:creationId xmlns:a16="http://schemas.microsoft.com/office/drawing/2014/main" id="{76CE73F5-D943-BA79-2A87-0222B1FFA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r="8795"/>
            <a:stretch/>
          </p:blipFill>
          <p:spPr>
            <a:xfrm>
              <a:off x="548337" y="4789084"/>
              <a:ext cx="737808" cy="731520"/>
            </a:xfrm>
            <a:prstGeom prst="rect">
              <a:avLst/>
            </a:prstGeom>
          </p:spPr>
        </p:pic>
        <p:pic>
          <p:nvPicPr>
            <p:cNvPr id="52" name="Picture 51" descr="A cat lying on a table&#10;&#10;Description automatically generated with low confidence">
              <a:extLst>
                <a:ext uri="{FF2B5EF4-FFF2-40B4-BE49-F238E27FC236}">
                  <a16:creationId xmlns:a16="http://schemas.microsoft.com/office/drawing/2014/main" id="{55BA3597-2CDB-44C5-DC58-879FA84AB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9" r="17706"/>
            <a:stretch/>
          </p:blipFill>
          <p:spPr>
            <a:xfrm>
              <a:off x="644640" y="4873584"/>
              <a:ext cx="737808" cy="73152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95678AE-A2CB-86A0-AC27-5FA1CE24C934}"/>
              </a:ext>
            </a:extLst>
          </p:cNvPr>
          <p:cNvGrpSpPr/>
          <p:nvPr/>
        </p:nvGrpSpPr>
        <p:grpSpPr>
          <a:xfrm>
            <a:off x="4178528" y="2990507"/>
            <a:ext cx="3178218" cy="1543191"/>
            <a:chOff x="4178528" y="2990507"/>
            <a:chExt cx="3178218" cy="1543191"/>
          </a:xfrm>
        </p:grpSpPr>
        <p:sp>
          <p:nvSpPr>
            <p:cNvPr id="54" name="Right Arrow 8">
              <a:extLst>
                <a:ext uri="{FF2B5EF4-FFF2-40B4-BE49-F238E27FC236}">
                  <a16:creationId xmlns:a16="http://schemas.microsoft.com/office/drawing/2014/main" id="{455A9F7F-9F50-7A6F-3F77-C0FB971E7CB3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50519E-FF0F-5E84-E71C-86AE81FB6C08}"/>
                </a:ext>
              </a:extLst>
            </p:cNvPr>
            <p:cNvSpPr txBox="1"/>
            <p:nvPr/>
          </p:nvSpPr>
          <p:spPr>
            <a:xfrm>
              <a:off x="5171148" y="3213813"/>
              <a:ext cx="2185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Buggy Images</a:t>
              </a:r>
            </a:p>
          </p:txBody>
        </p:sp>
        <p:pic>
          <p:nvPicPr>
            <p:cNvPr id="56" name="Picture 5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B41F319-7D38-8D86-EE09-380151B25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600"/>
            <a:stretch/>
          </p:blipFill>
          <p:spPr>
            <a:xfrm>
              <a:off x="4178528" y="2990507"/>
              <a:ext cx="731520" cy="731520"/>
            </a:xfrm>
            <a:prstGeom prst="rect">
              <a:avLst/>
            </a:prstGeom>
          </p:spPr>
        </p:pic>
        <p:pic>
          <p:nvPicPr>
            <p:cNvPr id="57" name="Content Placeholder 7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8F169AA-223F-16EB-5C3F-4DF3FB5DB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36"/>
            <a:stretch/>
          </p:blipFill>
          <p:spPr>
            <a:xfrm>
              <a:off x="4273537" y="3066318"/>
              <a:ext cx="727820" cy="731520"/>
            </a:xfrm>
            <a:prstGeom prst="rect">
              <a:avLst/>
            </a:prstGeom>
          </p:spPr>
        </p:pic>
        <p:pic>
          <p:nvPicPr>
            <p:cNvPr id="58" name="Picture 57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8D626FF-6D63-11AB-B47B-417A3CC27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846" y="314213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7196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41">
            <a:extLst>
              <a:ext uri="{FF2B5EF4-FFF2-40B4-BE49-F238E27FC236}">
                <a16:creationId xmlns:a16="http://schemas.microsoft.com/office/drawing/2014/main" id="{3DA12106-F3B9-430C-5339-DBBEEC61023B}"/>
              </a:ext>
            </a:extLst>
          </p:cNvPr>
          <p:cNvGraphicFramePr>
            <a:graphicFrameLocks noGrp="1"/>
          </p:cNvGraphicFramePr>
          <p:nvPr/>
        </p:nvGraphicFramePr>
        <p:xfrm>
          <a:off x="346587" y="1083018"/>
          <a:ext cx="1158486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555">
                  <a:extLst>
                    <a:ext uri="{9D8B030D-6E8A-4147-A177-3AD203B41FA5}">
                      <a16:colId xmlns:a16="http://schemas.microsoft.com/office/drawing/2014/main" val="416061433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48833252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23816274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41446958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813585381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4063747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70568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rgbClr val="FF0000"/>
                          </a:solidFill>
                        </a:rPr>
                        <a:t>Not Provable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96778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 Polytope Repair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2038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Not Efficient</a:t>
                      </a:r>
                      <a:endParaRPr lang="en-US" sz="20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6998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55320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89733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24807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097874806"/>
                  </a:ext>
                </a:extLst>
              </a:tr>
              <a:tr h="451439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143622129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E12EF0-DBE2-696F-C173-F095BEBD7A7D}"/>
              </a:ext>
            </a:extLst>
          </p:cNvPr>
          <p:cNvSpPr/>
          <p:nvPr/>
        </p:nvSpPr>
        <p:spPr>
          <a:xfrm>
            <a:off x="4402977" y="4400229"/>
            <a:ext cx="2833287" cy="14975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7A03857-7488-98FF-3C74-101FA172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70C0"/>
                </a:solidFill>
              </a:rPr>
              <a:t>Prior Repair Approaches </a:t>
            </a:r>
            <a:r>
              <a:rPr lang="en-US"/>
              <a:t>of DNNs: </a:t>
            </a:r>
            <a:r>
              <a:rPr lang="en-US" sz="4400" b="1"/>
              <a:t>Retraining</a:t>
            </a:r>
            <a:endParaRPr lang="en-US" b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C87063-AA2C-2002-3BDD-6CC7040E4D0A}"/>
              </a:ext>
            </a:extLst>
          </p:cNvPr>
          <p:cNvSpPr/>
          <p:nvPr/>
        </p:nvSpPr>
        <p:spPr>
          <a:xfrm>
            <a:off x="3263341" y="1424615"/>
            <a:ext cx="7768054" cy="116212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Computationally Expensive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Takes days to months on GPU servers.</a:t>
            </a:r>
          </a:p>
        </p:txBody>
      </p:sp>
      <p:sp>
        <p:nvSpPr>
          <p:cNvPr id="2" name="Rounded Rectangle 7">
            <a:extLst>
              <a:ext uri="{FF2B5EF4-FFF2-40B4-BE49-F238E27FC236}">
                <a16:creationId xmlns:a16="http://schemas.microsoft.com/office/drawing/2014/main" id="{8EC16BB5-441A-DCA0-21A3-DBF6F34FAE9C}"/>
              </a:ext>
            </a:extLst>
          </p:cNvPr>
          <p:cNvSpPr>
            <a:spLocks/>
          </p:cNvSpPr>
          <p:nvPr/>
        </p:nvSpPr>
        <p:spPr>
          <a:xfrm>
            <a:off x="4584192" y="4648137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Retraining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047606-92F6-D5AB-09BD-0CE0D713D190}"/>
              </a:ext>
            </a:extLst>
          </p:cNvPr>
          <p:cNvGrpSpPr/>
          <p:nvPr/>
        </p:nvGrpSpPr>
        <p:grpSpPr>
          <a:xfrm>
            <a:off x="7356746" y="3824776"/>
            <a:ext cx="3674649" cy="2079471"/>
            <a:chOff x="7356746" y="3818337"/>
            <a:chExt cx="3674649" cy="2079471"/>
          </a:xfrm>
        </p:grpSpPr>
        <p:sp>
          <p:nvSpPr>
            <p:cNvPr id="7" name="Right Arrow 9">
              <a:extLst>
                <a:ext uri="{FF2B5EF4-FFF2-40B4-BE49-F238E27FC236}">
                  <a16:creationId xmlns:a16="http://schemas.microsoft.com/office/drawing/2014/main" id="{F981A264-3806-C982-E499-B560D819AC00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B7E661-4DF4-8A9B-0AD7-53BA6C1031B3}"/>
                    </a:ext>
                  </a:extLst>
                </p:cNvPr>
                <p:cNvSpPr txBox="1"/>
                <p:nvPr/>
              </p:nvSpPr>
              <p:spPr>
                <a:xfrm>
                  <a:off x="8010375" y="3818337"/>
                  <a:ext cx="3021020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Retrained</a:t>
                  </a:r>
                  <a:r>
                    <a:rPr lang="en-US" sz="2800"/>
                    <a:t>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B7E661-4DF4-8A9B-0AD7-53BA6C103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375" y="3818337"/>
                  <a:ext cx="3021020" cy="581891"/>
                </a:xfrm>
                <a:prstGeom prst="rect">
                  <a:avLst/>
                </a:prstGeom>
                <a:blipFill>
                  <a:blip r:embed="rId3"/>
                  <a:stretch>
                    <a:fillRect l="-4184" r="-1674" b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47D7E04-25D7-2C0D-863C-0C4727379B35}"/>
                </a:ext>
              </a:extLst>
            </p:cNvPr>
            <p:cNvGrpSpPr/>
            <p:nvPr/>
          </p:nvGrpSpPr>
          <p:grpSpPr>
            <a:xfrm>
              <a:off x="8317078" y="4461408"/>
              <a:ext cx="2157600" cy="1436400"/>
              <a:chOff x="8389395" y="2229480"/>
              <a:chExt cx="2157600" cy="1436400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F984256-A9CA-9C7B-9452-D6ADED5A3BAA}"/>
                  </a:ext>
                </a:extLst>
              </p:cNvPr>
              <p:cNvCxnSpPr>
                <a:cxnSpLocks/>
                <a:stCxn id="41" idx="6"/>
                <a:endCxn id="44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CACAC4C-415D-1922-07EE-7CBEC750296C}"/>
                  </a:ext>
                </a:extLst>
              </p:cNvPr>
              <p:cNvCxnSpPr>
                <a:cxnSpLocks/>
                <a:stCxn id="41" idx="7"/>
                <a:endCxn id="40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A9287F7-6743-15D6-2AAB-392CFFD7771D}"/>
                  </a:ext>
                </a:extLst>
              </p:cNvPr>
              <p:cNvCxnSpPr>
                <a:cxnSpLocks/>
                <a:stCxn id="41" idx="5"/>
                <a:endCxn id="45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14CF0DC-434C-6DB1-37CE-E7B49A0F7797}"/>
                  </a:ext>
                </a:extLst>
              </p:cNvPr>
              <p:cNvCxnSpPr>
                <a:cxnSpLocks/>
                <a:stCxn id="45" idx="6"/>
                <a:endCxn id="43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4363CA7-E7FE-3854-0E0C-4BCFAD8F8A82}"/>
                  </a:ext>
                </a:extLst>
              </p:cNvPr>
              <p:cNvCxnSpPr>
                <a:cxnSpLocks/>
                <a:stCxn id="40" idx="6"/>
                <a:endCxn id="43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29D9BBA-8113-2AB6-97B1-554A517A9D1F}"/>
                  </a:ext>
                </a:extLst>
              </p:cNvPr>
              <p:cNvCxnSpPr>
                <a:cxnSpLocks/>
                <a:stCxn id="44" idx="6"/>
                <a:endCxn id="43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5773D93-F2BC-76AC-13B7-752093C55C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51C357A-FD8D-A499-257D-E41CE1B3CA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3A29B89-8CA3-2029-FB14-D53DFAAC87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54825BD-A48D-C41F-1B28-BED04CA458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FDB065-8CBE-F8C1-88F4-C78F3625D6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7A46B8-1961-4D2B-A101-5313F44D6394}"/>
              </a:ext>
            </a:extLst>
          </p:cNvPr>
          <p:cNvGrpSpPr/>
          <p:nvPr/>
        </p:nvGrpSpPr>
        <p:grpSpPr>
          <a:xfrm>
            <a:off x="459786" y="4711024"/>
            <a:ext cx="3854260" cy="900519"/>
            <a:chOff x="459786" y="4704585"/>
            <a:chExt cx="3854260" cy="900519"/>
          </a:xfrm>
        </p:grpSpPr>
        <p:sp>
          <p:nvSpPr>
            <p:cNvPr id="47" name="Right Arrow 8">
              <a:extLst>
                <a:ext uri="{FF2B5EF4-FFF2-40B4-BE49-F238E27FC236}">
                  <a16:creationId xmlns:a16="http://schemas.microsoft.com/office/drawing/2014/main" id="{534E664B-0A6C-CA34-4237-70A48E7125D3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E41093-9588-FFA9-66B5-B840E554DE83}"/>
                </a:ext>
              </a:extLst>
            </p:cNvPr>
            <p:cNvSpPr txBox="1"/>
            <p:nvPr/>
          </p:nvSpPr>
          <p:spPr>
            <a:xfrm>
              <a:off x="1437302" y="4951399"/>
              <a:ext cx="20949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Training Data</a:t>
              </a:r>
            </a:p>
          </p:txBody>
        </p:sp>
        <p:pic>
          <p:nvPicPr>
            <p:cNvPr id="49" name="Picture 48" descr="A cat walking on grass&#10;&#10;Description automatically generated with low confidence">
              <a:extLst>
                <a:ext uri="{FF2B5EF4-FFF2-40B4-BE49-F238E27FC236}">
                  <a16:creationId xmlns:a16="http://schemas.microsoft.com/office/drawing/2014/main" id="{7A945945-8E72-203E-8740-909A11AE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86" y="4704585"/>
              <a:ext cx="730056" cy="731520"/>
            </a:xfrm>
            <a:prstGeom prst="rect">
              <a:avLst/>
            </a:prstGeom>
          </p:spPr>
        </p:pic>
        <p:pic>
          <p:nvPicPr>
            <p:cNvPr id="50" name="Picture 49" descr="A cat sleeping on the floor&#10;&#10;Description automatically generated with medium confidence">
              <a:extLst>
                <a:ext uri="{FF2B5EF4-FFF2-40B4-BE49-F238E27FC236}">
                  <a16:creationId xmlns:a16="http://schemas.microsoft.com/office/drawing/2014/main" id="{B63BC397-5D3B-7927-7B4A-14243E21B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r="8795"/>
            <a:stretch/>
          </p:blipFill>
          <p:spPr>
            <a:xfrm>
              <a:off x="548337" y="4789084"/>
              <a:ext cx="737808" cy="731520"/>
            </a:xfrm>
            <a:prstGeom prst="rect">
              <a:avLst/>
            </a:prstGeom>
          </p:spPr>
        </p:pic>
        <p:pic>
          <p:nvPicPr>
            <p:cNvPr id="51" name="Picture 50" descr="A cat lying on a table&#10;&#10;Description automatically generated with low confidence">
              <a:extLst>
                <a:ext uri="{FF2B5EF4-FFF2-40B4-BE49-F238E27FC236}">
                  <a16:creationId xmlns:a16="http://schemas.microsoft.com/office/drawing/2014/main" id="{9B539B1F-696C-D668-4340-041F8BAEF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9" r="17706"/>
            <a:stretch/>
          </p:blipFill>
          <p:spPr>
            <a:xfrm>
              <a:off x="644640" y="4873584"/>
              <a:ext cx="737808" cy="73152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E72111-EC6D-D86C-67C3-519C8E332A9E}"/>
              </a:ext>
            </a:extLst>
          </p:cNvPr>
          <p:cNvGrpSpPr/>
          <p:nvPr/>
        </p:nvGrpSpPr>
        <p:grpSpPr>
          <a:xfrm>
            <a:off x="4178528" y="2996946"/>
            <a:ext cx="3178218" cy="1543191"/>
            <a:chOff x="4178528" y="2990507"/>
            <a:chExt cx="3178218" cy="1543191"/>
          </a:xfrm>
        </p:grpSpPr>
        <p:sp>
          <p:nvSpPr>
            <p:cNvPr id="53" name="Right Arrow 8">
              <a:extLst>
                <a:ext uri="{FF2B5EF4-FFF2-40B4-BE49-F238E27FC236}">
                  <a16:creationId xmlns:a16="http://schemas.microsoft.com/office/drawing/2014/main" id="{189E29D6-9F7D-6461-2D8F-A1E00E03DA3E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120720F-FA85-CE8A-0E59-4D08732E7A3D}"/>
                </a:ext>
              </a:extLst>
            </p:cNvPr>
            <p:cNvSpPr txBox="1"/>
            <p:nvPr/>
          </p:nvSpPr>
          <p:spPr>
            <a:xfrm>
              <a:off x="5171148" y="3213813"/>
              <a:ext cx="2185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Buggy Images</a:t>
              </a:r>
            </a:p>
          </p:txBody>
        </p:sp>
        <p:pic>
          <p:nvPicPr>
            <p:cNvPr id="55" name="Picture 5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FE4D9F59-1A4B-EBF9-62E9-975450B59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600"/>
            <a:stretch/>
          </p:blipFill>
          <p:spPr>
            <a:xfrm>
              <a:off x="4178528" y="2990507"/>
              <a:ext cx="731520" cy="731520"/>
            </a:xfrm>
            <a:prstGeom prst="rect">
              <a:avLst/>
            </a:prstGeom>
          </p:spPr>
        </p:pic>
        <p:pic>
          <p:nvPicPr>
            <p:cNvPr id="56" name="Content Placeholder 7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D0B3D215-1019-06A3-A94C-53C955328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36"/>
            <a:stretch/>
          </p:blipFill>
          <p:spPr>
            <a:xfrm>
              <a:off x="4273537" y="3066318"/>
              <a:ext cx="727820" cy="731520"/>
            </a:xfrm>
            <a:prstGeom prst="rect">
              <a:avLst/>
            </a:prstGeom>
          </p:spPr>
        </p:pic>
        <p:pic>
          <p:nvPicPr>
            <p:cNvPr id="57" name="Picture 5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B2F2ADDA-33C2-04BF-F8B5-2F6138C5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846" y="314213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4213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5EA6DCC-56BB-FFFB-6896-2B3542102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70C0"/>
                </a:solidFill>
              </a:rPr>
              <a:t>Prior Repair Approaches </a:t>
            </a:r>
            <a:r>
              <a:rPr lang="en-US"/>
              <a:t>of DNNs: </a:t>
            </a:r>
            <a:r>
              <a:rPr lang="en-US" sz="4400" b="1"/>
              <a:t>Retraining</a:t>
            </a:r>
            <a:endParaRPr lang="en-US" b="1"/>
          </a:p>
        </p:txBody>
      </p:sp>
      <p:graphicFrame>
        <p:nvGraphicFramePr>
          <p:cNvPr id="10" name="Table 41">
            <a:extLst>
              <a:ext uri="{FF2B5EF4-FFF2-40B4-BE49-F238E27FC236}">
                <a16:creationId xmlns:a16="http://schemas.microsoft.com/office/drawing/2014/main" id="{56D556A4-C775-603F-B172-72EA3D405341}"/>
              </a:ext>
            </a:extLst>
          </p:cNvPr>
          <p:cNvGraphicFramePr>
            <a:graphicFrameLocks noGrp="1"/>
          </p:cNvGraphicFramePr>
          <p:nvPr/>
        </p:nvGraphicFramePr>
        <p:xfrm>
          <a:off x="346587" y="1083018"/>
          <a:ext cx="1158486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555">
                  <a:extLst>
                    <a:ext uri="{9D8B030D-6E8A-4147-A177-3AD203B41FA5}">
                      <a16:colId xmlns:a16="http://schemas.microsoft.com/office/drawing/2014/main" val="416061433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48833252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23816274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41446958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813585381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4063747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70568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rgbClr val="FF0000"/>
                          </a:solidFill>
                        </a:rPr>
                        <a:t>Not Provable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96778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 Polytope Repair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75321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rgbClr val="FF0000"/>
                          </a:solidFill>
                        </a:rPr>
                        <a:t>Not Efficient</a:t>
                      </a:r>
                      <a:endParaRPr lang="en-US" sz="2000" b="0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6998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May Not Applicable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55320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89733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24807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097874806"/>
                  </a:ext>
                </a:extLst>
              </a:tr>
              <a:tr h="451439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143622129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EEA74-3CEE-67A8-AFBB-541CB77CD4E3}"/>
              </a:ext>
            </a:extLst>
          </p:cNvPr>
          <p:cNvSpPr/>
          <p:nvPr/>
        </p:nvSpPr>
        <p:spPr>
          <a:xfrm>
            <a:off x="251230" y="4569699"/>
            <a:ext cx="3299369" cy="12538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3695B1-5613-14A6-E08E-F013B600A982}"/>
              </a:ext>
            </a:extLst>
          </p:cNvPr>
          <p:cNvSpPr/>
          <p:nvPr/>
        </p:nvSpPr>
        <p:spPr>
          <a:xfrm>
            <a:off x="3263341" y="1424615"/>
            <a:ext cx="7768054" cy="116212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Requires Access to Training Data </a:t>
            </a:r>
          </a:p>
          <a:p>
            <a:pPr algn="ctr"/>
            <a:r>
              <a:rPr lang="en-US"/>
              <a:t>Training data might not be available. E.g., lost, private, etc.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ounded Rectangle 7">
            <a:extLst>
              <a:ext uri="{FF2B5EF4-FFF2-40B4-BE49-F238E27FC236}">
                <a16:creationId xmlns:a16="http://schemas.microsoft.com/office/drawing/2014/main" id="{D57844FA-3053-F3DC-F27C-7A4EB969B1D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Retraining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AB29C77-DEDE-D0FD-295F-374C819148D7}"/>
              </a:ext>
            </a:extLst>
          </p:cNvPr>
          <p:cNvGrpSpPr/>
          <p:nvPr/>
        </p:nvGrpSpPr>
        <p:grpSpPr>
          <a:xfrm>
            <a:off x="7356746" y="3818337"/>
            <a:ext cx="3674649" cy="2079471"/>
            <a:chOff x="7356746" y="3818337"/>
            <a:chExt cx="3674649" cy="2079471"/>
          </a:xfrm>
        </p:grpSpPr>
        <p:sp>
          <p:nvSpPr>
            <p:cNvPr id="60" name="Right Arrow 9">
              <a:extLst>
                <a:ext uri="{FF2B5EF4-FFF2-40B4-BE49-F238E27FC236}">
                  <a16:creationId xmlns:a16="http://schemas.microsoft.com/office/drawing/2014/main" id="{38131725-FCAC-150A-FBD0-03005BD99E94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AD2C6D2-9430-B4D5-4E88-1FEEED1429E2}"/>
                    </a:ext>
                  </a:extLst>
                </p:cNvPr>
                <p:cNvSpPr txBox="1"/>
                <p:nvPr/>
              </p:nvSpPr>
              <p:spPr>
                <a:xfrm>
                  <a:off x="8010375" y="3818337"/>
                  <a:ext cx="3021020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Retrained</a:t>
                  </a:r>
                  <a:r>
                    <a:rPr lang="en-US" sz="2800"/>
                    <a:t>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AD2C6D2-9430-B4D5-4E88-1FEEED142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375" y="3818337"/>
                  <a:ext cx="3021020" cy="581891"/>
                </a:xfrm>
                <a:prstGeom prst="rect">
                  <a:avLst/>
                </a:prstGeom>
                <a:blipFill>
                  <a:blip r:embed="rId3"/>
                  <a:stretch>
                    <a:fillRect l="-4184" r="-1674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C156CD2-B497-0496-B0B5-AF06D957B750}"/>
                </a:ext>
              </a:extLst>
            </p:cNvPr>
            <p:cNvGrpSpPr/>
            <p:nvPr/>
          </p:nvGrpSpPr>
          <p:grpSpPr>
            <a:xfrm>
              <a:off x="8317078" y="4461408"/>
              <a:ext cx="2157600" cy="1436400"/>
              <a:chOff x="8389395" y="2229480"/>
              <a:chExt cx="2157600" cy="1436400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FDB05C0D-9FD4-C31D-F000-BD027CBE1753}"/>
                  </a:ext>
                </a:extLst>
              </p:cNvPr>
              <p:cNvCxnSpPr>
                <a:cxnSpLocks/>
                <a:stCxn id="71" idx="6"/>
                <a:endCxn id="73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ABE0BD2-60B5-DFF0-F390-037B69D781EE}"/>
                  </a:ext>
                </a:extLst>
              </p:cNvPr>
              <p:cNvCxnSpPr>
                <a:cxnSpLocks/>
                <a:stCxn id="71" idx="7"/>
                <a:endCxn id="69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399BD95A-6F26-9B46-BA70-3E4F3003AD51}"/>
                  </a:ext>
                </a:extLst>
              </p:cNvPr>
              <p:cNvCxnSpPr>
                <a:cxnSpLocks/>
                <a:stCxn id="71" idx="5"/>
                <a:endCxn id="74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760FCED-A1B1-B57A-20B7-E71DE453DEA8}"/>
                  </a:ext>
                </a:extLst>
              </p:cNvPr>
              <p:cNvCxnSpPr>
                <a:cxnSpLocks/>
                <a:stCxn id="74" idx="6"/>
                <a:endCxn id="72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69B4A2D-8B49-D830-E76B-E70BD304ECCA}"/>
                  </a:ext>
                </a:extLst>
              </p:cNvPr>
              <p:cNvCxnSpPr>
                <a:cxnSpLocks/>
                <a:stCxn id="69" idx="6"/>
                <a:endCxn id="72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752D57C-6E0C-1466-EB7B-467A01981B64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A4138D9-2930-E410-189F-54BF993D4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A981425-D648-8434-29F6-2B08B070F4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029A35F-4EB2-ED18-842E-F638A26A20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4FA0AAC-FB1D-7B19-5F6D-3DE05E1692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C99D762-D5DF-90E0-AAEE-AE589BA3AE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B558A59-CB5D-C50D-E897-8406DCF89846}"/>
              </a:ext>
            </a:extLst>
          </p:cNvPr>
          <p:cNvGrpSpPr/>
          <p:nvPr/>
        </p:nvGrpSpPr>
        <p:grpSpPr>
          <a:xfrm>
            <a:off x="459786" y="4704585"/>
            <a:ext cx="3854260" cy="900519"/>
            <a:chOff x="459786" y="4704585"/>
            <a:chExt cx="3854260" cy="900519"/>
          </a:xfrm>
        </p:grpSpPr>
        <p:sp>
          <p:nvSpPr>
            <p:cNvPr id="76" name="Right Arrow 8">
              <a:extLst>
                <a:ext uri="{FF2B5EF4-FFF2-40B4-BE49-F238E27FC236}">
                  <a16:creationId xmlns:a16="http://schemas.microsoft.com/office/drawing/2014/main" id="{8E10841D-D28D-E675-E230-760D206688EA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C1473FA-B7B6-50D1-5591-2D0B53A9D90F}"/>
                </a:ext>
              </a:extLst>
            </p:cNvPr>
            <p:cNvSpPr txBox="1"/>
            <p:nvPr/>
          </p:nvSpPr>
          <p:spPr>
            <a:xfrm>
              <a:off x="1437302" y="4951399"/>
              <a:ext cx="20949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Training Data</a:t>
              </a:r>
            </a:p>
          </p:txBody>
        </p:sp>
        <p:pic>
          <p:nvPicPr>
            <p:cNvPr id="78" name="Picture 77" descr="A cat walking on grass&#10;&#10;Description automatically generated with low confidence">
              <a:extLst>
                <a:ext uri="{FF2B5EF4-FFF2-40B4-BE49-F238E27FC236}">
                  <a16:creationId xmlns:a16="http://schemas.microsoft.com/office/drawing/2014/main" id="{FA6D666B-F257-11FF-CAFB-72F164496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86" y="4704585"/>
              <a:ext cx="730056" cy="731520"/>
            </a:xfrm>
            <a:prstGeom prst="rect">
              <a:avLst/>
            </a:prstGeom>
          </p:spPr>
        </p:pic>
        <p:pic>
          <p:nvPicPr>
            <p:cNvPr id="79" name="Picture 78" descr="A cat sleeping on the floor&#10;&#10;Description automatically generated with medium confidence">
              <a:extLst>
                <a:ext uri="{FF2B5EF4-FFF2-40B4-BE49-F238E27FC236}">
                  <a16:creationId xmlns:a16="http://schemas.microsoft.com/office/drawing/2014/main" id="{4397E217-F798-B14D-3195-07E0DC963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r="8795"/>
            <a:stretch/>
          </p:blipFill>
          <p:spPr>
            <a:xfrm>
              <a:off x="548337" y="4789084"/>
              <a:ext cx="737808" cy="731520"/>
            </a:xfrm>
            <a:prstGeom prst="rect">
              <a:avLst/>
            </a:prstGeom>
          </p:spPr>
        </p:pic>
        <p:pic>
          <p:nvPicPr>
            <p:cNvPr id="80" name="Picture 79" descr="A cat lying on a table&#10;&#10;Description automatically generated with low confidence">
              <a:extLst>
                <a:ext uri="{FF2B5EF4-FFF2-40B4-BE49-F238E27FC236}">
                  <a16:creationId xmlns:a16="http://schemas.microsoft.com/office/drawing/2014/main" id="{33A56388-37A8-4797-CC24-8E75BFBDC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9" r="17706"/>
            <a:stretch/>
          </p:blipFill>
          <p:spPr>
            <a:xfrm>
              <a:off x="644640" y="4873584"/>
              <a:ext cx="737808" cy="7315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0178A1-E745-5B99-A3FA-343ACAEE4835}"/>
              </a:ext>
            </a:extLst>
          </p:cNvPr>
          <p:cNvGrpSpPr/>
          <p:nvPr/>
        </p:nvGrpSpPr>
        <p:grpSpPr>
          <a:xfrm>
            <a:off x="4178528" y="2990507"/>
            <a:ext cx="3178218" cy="1543191"/>
            <a:chOff x="4178528" y="2990507"/>
            <a:chExt cx="3178218" cy="1543191"/>
          </a:xfrm>
        </p:grpSpPr>
        <p:sp>
          <p:nvSpPr>
            <p:cNvPr id="82" name="Right Arrow 8">
              <a:extLst>
                <a:ext uri="{FF2B5EF4-FFF2-40B4-BE49-F238E27FC236}">
                  <a16:creationId xmlns:a16="http://schemas.microsoft.com/office/drawing/2014/main" id="{C35185D2-9D0D-1F35-78ED-542192C532C0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8EA4F0C-7AA4-FF50-C2A7-4723A3CEBB2E}"/>
                </a:ext>
              </a:extLst>
            </p:cNvPr>
            <p:cNvSpPr txBox="1"/>
            <p:nvPr/>
          </p:nvSpPr>
          <p:spPr>
            <a:xfrm>
              <a:off x="5171148" y="3213813"/>
              <a:ext cx="2185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Buggy Images</a:t>
              </a:r>
            </a:p>
          </p:txBody>
        </p:sp>
        <p:pic>
          <p:nvPicPr>
            <p:cNvPr id="84" name="Picture 83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EE47C16F-754F-7F16-6484-5127FD362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600"/>
            <a:stretch/>
          </p:blipFill>
          <p:spPr>
            <a:xfrm>
              <a:off x="4178528" y="2990507"/>
              <a:ext cx="731520" cy="731520"/>
            </a:xfrm>
            <a:prstGeom prst="rect">
              <a:avLst/>
            </a:prstGeom>
          </p:spPr>
        </p:pic>
        <p:pic>
          <p:nvPicPr>
            <p:cNvPr id="85" name="Content Placeholder 7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32C88AE-F2E6-EF9C-1386-29411ACB2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36"/>
            <a:stretch/>
          </p:blipFill>
          <p:spPr>
            <a:xfrm>
              <a:off x="4273537" y="3066318"/>
              <a:ext cx="727820" cy="731520"/>
            </a:xfrm>
            <a:prstGeom prst="rect">
              <a:avLst/>
            </a:prstGeom>
          </p:spPr>
        </p:pic>
        <p:pic>
          <p:nvPicPr>
            <p:cNvPr id="86" name="Picture 8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06AA75D9-C506-ED46-C11F-F02B83E0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846" y="314213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7423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br>
              <a:rPr lang="en-US" sz="5400" dirty="0"/>
            </a:br>
            <a:r>
              <a:rPr lang="en-US" sz="5400" dirty="0"/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76492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68D5-3180-BF1E-5D3A-52B86CE9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365125"/>
            <a:ext cx="11567160" cy="1325563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Prior Repair Approaches </a:t>
            </a:r>
            <a:r>
              <a:rPr lang="en-US" dirty="0"/>
              <a:t>of DNNs: </a:t>
            </a:r>
            <a:r>
              <a:rPr lang="en-US" b="1" dirty="0"/>
              <a:t>Fine-Tuning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3C75EF4-601C-2D56-5AD5-826EDA2C77B4}"/>
              </a:ext>
            </a:extLst>
          </p:cNvPr>
          <p:cNvGrpSpPr/>
          <p:nvPr/>
        </p:nvGrpSpPr>
        <p:grpSpPr>
          <a:xfrm>
            <a:off x="1232559" y="3852282"/>
            <a:ext cx="5854041" cy="2059594"/>
            <a:chOff x="1232559" y="3845248"/>
            <a:chExt cx="5854041" cy="2059594"/>
          </a:xfrm>
        </p:grpSpPr>
        <p:sp>
          <p:nvSpPr>
            <p:cNvPr id="4" name="Rounded Rectangle 7">
              <a:extLst>
                <a:ext uri="{FF2B5EF4-FFF2-40B4-BE49-F238E27FC236}">
                  <a16:creationId xmlns:a16="http://schemas.microsoft.com/office/drawing/2014/main" id="{7A63EB89-6C3B-AF20-1DCE-D11CC43C3941}"/>
                </a:ext>
              </a:extLst>
            </p:cNvPr>
            <p:cNvSpPr>
              <a:spLocks/>
            </p:cNvSpPr>
            <p:nvPr/>
          </p:nvSpPr>
          <p:spPr>
            <a:xfrm>
              <a:off x="4584192" y="4648732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Fine-Tuning</a:t>
              </a:r>
              <a:endParaRPr lang="en-US" sz="3600">
                <a:solidFill>
                  <a:srgbClr val="0070C0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AAD2F52-05AD-1C49-6DE2-805E96287B81}"/>
                </a:ext>
              </a:extLst>
            </p:cNvPr>
            <p:cNvGrpSpPr/>
            <p:nvPr/>
          </p:nvGrpSpPr>
          <p:grpSpPr>
            <a:xfrm>
              <a:off x="1232559" y="3845248"/>
              <a:ext cx="3081487" cy="2059594"/>
              <a:chOff x="1232559" y="3838214"/>
              <a:chExt cx="3081487" cy="2059594"/>
            </a:xfrm>
          </p:grpSpPr>
          <p:sp>
            <p:nvSpPr>
              <p:cNvPr id="5" name="Right Arrow 8">
                <a:extLst>
                  <a:ext uri="{FF2B5EF4-FFF2-40B4-BE49-F238E27FC236}">
                    <a16:creationId xmlns:a16="http://schemas.microsoft.com/office/drawing/2014/main" id="{779AE0C2-E62B-8491-F207-ABC6766C5A6A}"/>
                  </a:ext>
                </a:extLst>
              </p:cNvPr>
              <p:cNvSpPr/>
              <p:nvPr/>
            </p:nvSpPr>
            <p:spPr>
              <a:xfrm>
                <a:off x="3660305" y="4973667"/>
                <a:ext cx="653741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07F2380-E940-A51E-51D3-FDA0B123D228}"/>
                      </a:ext>
                    </a:extLst>
                  </p:cNvPr>
                  <p:cNvSpPr txBox="1"/>
                  <p:nvPr/>
                </p:nvSpPr>
                <p:spPr>
                  <a:xfrm>
                    <a:off x="1666995" y="3838214"/>
                    <a:ext cx="1424364" cy="54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DNN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07F2380-E940-A51E-51D3-FDA0B123D2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6995" y="3838214"/>
                    <a:ext cx="1424364" cy="54213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850" t="-6818" r="-1770" b="-29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C0DCA14-B389-9E67-231C-3E8DCE180D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32559" y="4461408"/>
                <a:ext cx="2157600" cy="1436400"/>
                <a:chOff x="1339200" y="1244441"/>
                <a:chExt cx="2157600" cy="1436400"/>
              </a:xfrm>
            </p:grpSpPr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77FE958D-C3DD-A21B-C2C6-698574825BC9}"/>
                    </a:ext>
                  </a:extLst>
                </p:cNvPr>
                <p:cNvCxnSpPr>
                  <a:cxnSpLocks/>
                  <a:stCxn id="17" idx="6"/>
                  <a:endCxn id="19" idx="2"/>
                </p:cNvCxnSpPr>
                <p:nvPr/>
              </p:nvCxnSpPr>
              <p:spPr>
                <a:xfrm>
                  <a:off x="1638000" y="1962641"/>
                  <a:ext cx="6306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843C590C-2AE3-DBD0-FAF6-AFAC717AE25E}"/>
                    </a:ext>
                  </a:extLst>
                </p:cNvPr>
                <p:cNvCxnSpPr>
                  <a:cxnSpLocks/>
                  <a:stCxn id="17" idx="7"/>
                  <a:endCxn id="16" idx="2"/>
                </p:cNvCxnSpPr>
                <p:nvPr/>
              </p:nvCxnSpPr>
              <p:spPr>
                <a:xfrm flipV="1">
                  <a:off x="1594242" y="1393841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AA78B2FF-A95B-DF54-4DD4-9EE4753A5BD9}"/>
                    </a:ext>
                  </a:extLst>
                </p:cNvPr>
                <p:cNvCxnSpPr>
                  <a:cxnSpLocks/>
                  <a:stCxn id="17" idx="5"/>
                  <a:endCxn id="20" idx="2"/>
                </p:cNvCxnSpPr>
                <p:nvPr/>
              </p:nvCxnSpPr>
              <p:spPr>
                <a:xfrm>
                  <a:off x="1594242" y="2068283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43A8F09-6AF5-B191-A0D1-FF86E2B31802}"/>
                    </a:ext>
                  </a:extLst>
                </p:cNvPr>
                <p:cNvCxnSpPr>
                  <a:cxnSpLocks/>
                  <a:stCxn id="20" idx="6"/>
                  <a:endCxn id="18" idx="3"/>
                </p:cNvCxnSpPr>
                <p:nvPr/>
              </p:nvCxnSpPr>
              <p:spPr>
                <a:xfrm flipV="1">
                  <a:off x="2567400" y="2068283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B43E8FCB-CF74-7128-975E-93557AC146B8}"/>
                    </a:ext>
                  </a:extLst>
                </p:cNvPr>
                <p:cNvCxnSpPr>
                  <a:cxnSpLocks/>
                  <a:stCxn id="16" idx="6"/>
                  <a:endCxn id="18" idx="1"/>
                </p:cNvCxnSpPr>
                <p:nvPr/>
              </p:nvCxnSpPr>
              <p:spPr>
                <a:xfrm>
                  <a:off x="2567400" y="1393841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01E8B3B3-9666-2C18-AA4F-38BCCE448334}"/>
                    </a:ext>
                  </a:extLst>
                </p:cNvPr>
                <p:cNvCxnSpPr>
                  <a:cxnSpLocks/>
                  <a:stCxn id="19" idx="6"/>
                  <a:endCxn id="18" idx="2"/>
                </p:cNvCxnSpPr>
                <p:nvPr/>
              </p:nvCxnSpPr>
              <p:spPr>
                <a:xfrm>
                  <a:off x="2567400" y="1962641"/>
                  <a:ext cx="6306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691F163-7901-A6E0-4E0B-BAC5E23EE4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12444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A64935A-15B4-BBAD-EA02-80924775C8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39200" y="1813241"/>
                  <a:ext cx="298800" cy="2988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42F43CED-B56E-FDEB-587F-5FC595FD82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98000" y="1813241"/>
                  <a:ext cx="298800" cy="2988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7C7A674-5E92-173B-8788-13E25FFF7F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18132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0B8B85C-1D2B-2824-520A-C4CF97102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23820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BDE5BE-71DA-CF85-0E84-02DFF1191E42}"/>
              </a:ext>
            </a:extLst>
          </p:cNvPr>
          <p:cNvGrpSpPr/>
          <p:nvPr/>
        </p:nvGrpSpPr>
        <p:grpSpPr>
          <a:xfrm>
            <a:off x="7356746" y="3825371"/>
            <a:ext cx="3884385" cy="2079471"/>
            <a:chOff x="7356746" y="3818337"/>
            <a:chExt cx="3884385" cy="2079471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873919E8-DAF0-087D-686B-0FA52D482ABD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CAC57F2-6011-6918-B171-529C837EB084}"/>
                    </a:ext>
                  </a:extLst>
                </p:cNvPr>
                <p:cNvSpPr txBox="1"/>
                <p:nvPr/>
              </p:nvSpPr>
              <p:spPr>
                <a:xfrm>
                  <a:off x="8010375" y="3818337"/>
                  <a:ext cx="3230756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Fine-Tuned</a:t>
                  </a:r>
                  <a:r>
                    <a:rPr lang="en-US" sz="2800"/>
                    <a:t>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CAC57F2-6011-6918-B171-529C837EB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375" y="3818337"/>
                  <a:ext cx="3230756" cy="581891"/>
                </a:xfrm>
                <a:prstGeom prst="rect">
                  <a:avLst/>
                </a:prstGeom>
                <a:blipFill>
                  <a:blip r:embed="rId4"/>
                  <a:stretch>
                    <a:fillRect l="-3906" t="-2128" r="-1172" b="-27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CAB9E4-AE2A-7848-ED90-CA3F99FF57CC}"/>
                </a:ext>
              </a:extLst>
            </p:cNvPr>
            <p:cNvGrpSpPr/>
            <p:nvPr/>
          </p:nvGrpSpPr>
          <p:grpSpPr>
            <a:xfrm>
              <a:off x="8317078" y="4461408"/>
              <a:ext cx="2157600" cy="1436400"/>
              <a:chOff x="8389395" y="2229480"/>
              <a:chExt cx="2157600" cy="1436400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9D4DE2B-4DE8-58D3-7F2A-49C3CCB78C44}"/>
                  </a:ext>
                </a:extLst>
              </p:cNvPr>
              <p:cNvCxnSpPr>
                <a:cxnSpLocks/>
                <a:stCxn id="29" idx="6"/>
                <a:endCxn id="31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7046A0B-FD33-FDD7-EFBF-0743D715EE1D}"/>
                  </a:ext>
                </a:extLst>
              </p:cNvPr>
              <p:cNvCxnSpPr>
                <a:cxnSpLocks/>
                <a:stCxn id="29" idx="7"/>
                <a:endCxn id="28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F3D6D52-A74A-04AB-02C1-94DA11F0200F}"/>
                  </a:ext>
                </a:extLst>
              </p:cNvPr>
              <p:cNvCxnSpPr>
                <a:cxnSpLocks/>
                <a:stCxn id="29" idx="5"/>
                <a:endCxn id="32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60F4E38-44FF-36F8-47FE-E2A071FD92E3}"/>
                  </a:ext>
                </a:extLst>
              </p:cNvPr>
              <p:cNvCxnSpPr>
                <a:cxnSpLocks/>
                <a:stCxn id="32" idx="6"/>
                <a:endCxn id="30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37F07F8-60EC-CAA5-DEEE-CFA27B08CDE2}"/>
                  </a:ext>
                </a:extLst>
              </p:cNvPr>
              <p:cNvCxnSpPr>
                <a:cxnSpLocks/>
                <a:stCxn id="28" idx="6"/>
                <a:endCxn id="30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26C659C-ED01-135A-01D2-D56783740712}"/>
                  </a:ext>
                </a:extLst>
              </p:cNvPr>
              <p:cNvCxnSpPr>
                <a:cxnSpLocks/>
                <a:stCxn id="31" idx="6"/>
                <a:endCxn id="30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125EF7-BAD0-346C-6633-D037E9A8DF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3B6AFB-01B8-77E5-123B-DFF7A3E148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CF29D56-6584-CCB0-E602-D4006F9066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A61CCD-383E-35BA-EF20-57FE7235BA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C8C5597-27AF-3227-F161-0F389EEC80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F52984B-7485-752C-D765-F986E3870376}"/>
              </a:ext>
            </a:extLst>
          </p:cNvPr>
          <p:cNvSpPr/>
          <p:nvPr/>
        </p:nvSpPr>
        <p:spPr>
          <a:xfrm>
            <a:off x="838200" y="1630459"/>
            <a:ext cx="10193195" cy="116212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3200"/>
              <a:t>Gradient descent on the DNN with only the </a:t>
            </a:r>
            <a:r>
              <a:rPr lang="en-US" sz="3200">
                <a:solidFill>
                  <a:srgbClr val="FF0000"/>
                </a:solidFill>
              </a:rPr>
              <a:t>buggy inputs</a:t>
            </a:r>
            <a:r>
              <a:rPr lang="en-US" sz="3200"/>
              <a:t>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5B5652-1B13-56BC-9C38-787EE9985DAE}"/>
              </a:ext>
            </a:extLst>
          </p:cNvPr>
          <p:cNvGrpSpPr/>
          <p:nvPr/>
        </p:nvGrpSpPr>
        <p:grpSpPr>
          <a:xfrm>
            <a:off x="4178528" y="2997541"/>
            <a:ext cx="3178218" cy="1543191"/>
            <a:chOff x="4178528" y="2990507"/>
            <a:chExt cx="3178218" cy="154319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500CDA-40AE-1B7B-17BB-116E8C01ED53}"/>
                </a:ext>
              </a:extLst>
            </p:cNvPr>
            <p:cNvSpPr txBox="1"/>
            <p:nvPr/>
          </p:nvSpPr>
          <p:spPr>
            <a:xfrm>
              <a:off x="5171148" y="3213813"/>
              <a:ext cx="2185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Buggy Images</a:t>
              </a:r>
            </a:p>
          </p:txBody>
        </p:sp>
        <p:sp>
          <p:nvSpPr>
            <p:cNvPr id="38" name="Right Arrow 8">
              <a:extLst>
                <a:ext uri="{FF2B5EF4-FFF2-40B4-BE49-F238E27FC236}">
                  <a16:creationId xmlns:a16="http://schemas.microsoft.com/office/drawing/2014/main" id="{07D34B60-62FC-610B-2DD2-F35D1612277C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1A56067-672E-05DE-6393-F4AC66DE4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600"/>
            <a:stretch/>
          </p:blipFill>
          <p:spPr>
            <a:xfrm>
              <a:off x="4178528" y="2990507"/>
              <a:ext cx="731520" cy="731520"/>
            </a:xfrm>
            <a:prstGeom prst="rect">
              <a:avLst/>
            </a:prstGeom>
          </p:spPr>
        </p:pic>
        <p:pic>
          <p:nvPicPr>
            <p:cNvPr id="36" name="Content Placeholder 7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FB50EEEC-D74A-1906-B11F-CCC2E7449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36"/>
            <a:stretch/>
          </p:blipFill>
          <p:spPr>
            <a:xfrm>
              <a:off x="4273537" y="3066318"/>
              <a:ext cx="727820" cy="731520"/>
            </a:xfrm>
            <a:prstGeom prst="rect">
              <a:avLst/>
            </a:prstGeom>
          </p:spPr>
        </p:pic>
        <p:pic>
          <p:nvPicPr>
            <p:cNvPr id="39" name="Picture 38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790E7240-4F9F-0FBE-FAB2-19D870FE0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846" y="3142130"/>
              <a:ext cx="731520" cy="731520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27BB3B1-7221-520E-3CDB-FEAF72B9DFC0}"/>
              </a:ext>
            </a:extLst>
          </p:cNvPr>
          <p:cNvSpPr/>
          <p:nvPr/>
        </p:nvSpPr>
        <p:spPr>
          <a:xfrm>
            <a:off x="6137617" y="1792862"/>
            <a:ext cx="4760842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77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9F123-3345-A638-6817-7C17F575C59F}"/>
              </a:ext>
            </a:extLst>
          </p:cNvPr>
          <p:cNvGraphicFramePr>
            <a:graphicFrameLocks noGrp="1"/>
          </p:cNvGraphicFramePr>
          <p:nvPr/>
        </p:nvGraphicFramePr>
        <p:xfrm>
          <a:off x="346587" y="1083018"/>
          <a:ext cx="1158486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555">
                  <a:extLst>
                    <a:ext uri="{9D8B030D-6E8A-4147-A177-3AD203B41FA5}">
                      <a16:colId xmlns:a16="http://schemas.microsoft.com/office/drawing/2014/main" val="416061433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48833252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23816274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41446958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813585381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4063747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70568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Not Provable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96778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 Polytope Repair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6998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55320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89733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24807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097874806"/>
                  </a:ext>
                </a:extLst>
              </a:tr>
              <a:tr h="451439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1436221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EC368D5-3180-BF1E-5D3A-52B86CE9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365125"/>
            <a:ext cx="11567160" cy="1325563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Prior Repair Approaches </a:t>
            </a:r>
            <a:r>
              <a:rPr lang="en-US" dirty="0"/>
              <a:t>of DNNs: </a:t>
            </a:r>
            <a:r>
              <a:rPr lang="en-US" b="1" dirty="0"/>
              <a:t>Fine-Tuning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2066C52-EA94-B797-17C5-A9CA37032C4D}"/>
              </a:ext>
            </a:extLst>
          </p:cNvPr>
          <p:cNvSpPr/>
          <p:nvPr/>
        </p:nvSpPr>
        <p:spPr>
          <a:xfrm>
            <a:off x="3892408" y="2828544"/>
            <a:ext cx="3629306" cy="12538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8B6AD39-075E-363B-856A-7C530E8C2D4B}"/>
              </a:ext>
            </a:extLst>
          </p:cNvPr>
          <p:cNvSpPr/>
          <p:nvPr/>
        </p:nvSpPr>
        <p:spPr>
          <a:xfrm>
            <a:off x="7826401" y="3737033"/>
            <a:ext cx="3553832" cy="232536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A92E98-E29B-B7DF-DAD0-4C211A8FA4BD}"/>
              </a:ext>
            </a:extLst>
          </p:cNvPr>
          <p:cNvGrpSpPr/>
          <p:nvPr/>
        </p:nvGrpSpPr>
        <p:grpSpPr>
          <a:xfrm>
            <a:off x="1232559" y="3852282"/>
            <a:ext cx="5854041" cy="2059594"/>
            <a:chOff x="1232559" y="3845248"/>
            <a:chExt cx="5854041" cy="2059594"/>
          </a:xfrm>
        </p:grpSpPr>
        <p:sp>
          <p:nvSpPr>
            <p:cNvPr id="34" name="Rounded Rectangle 7">
              <a:extLst>
                <a:ext uri="{FF2B5EF4-FFF2-40B4-BE49-F238E27FC236}">
                  <a16:creationId xmlns:a16="http://schemas.microsoft.com/office/drawing/2014/main" id="{2B1C3C92-D77F-6450-4442-AE6B3933FA92}"/>
                </a:ext>
              </a:extLst>
            </p:cNvPr>
            <p:cNvSpPr>
              <a:spLocks/>
            </p:cNvSpPr>
            <p:nvPr/>
          </p:nvSpPr>
          <p:spPr>
            <a:xfrm>
              <a:off x="4584192" y="4648732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Fine-Tuning</a:t>
              </a:r>
              <a:endParaRPr lang="en-US" sz="3600">
                <a:solidFill>
                  <a:srgbClr val="0070C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713A8C3-0D37-CBA2-5A09-F6C5D0B3F2CC}"/>
                </a:ext>
              </a:extLst>
            </p:cNvPr>
            <p:cNvGrpSpPr/>
            <p:nvPr/>
          </p:nvGrpSpPr>
          <p:grpSpPr>
            <a:xfrm>
              <a:off x="1232559" y="3845248"/>
              <a:ext cx="3081487" cy="2059594"/>
              <a:chOff x="1232559" y="3838214"/>
              <a:chExt cx="3081487" cy="2059594"/>
            </a:xfrm>
          </p:grpSpPr>
          <p:sp>
            <p:nvSpPr>
              <p:cNvPr id="42" name="Right Arrow 8">
                <a:extLst>
                  <a:ext uri="{FF2B5EF4-FFF2-40B4-BE49-F238E27FC236}">
                    <a16:creationId xmlns:a16="http://schemas.microsoft.com/office/drawing/2014/main" id="{E621B1FD-24B4-E5C8-8357-F5E892569D39}"/>
                  </a:ext>
                </a:extLst>
              </p:cNvPr>
              <p:cNvSpPr/>
              <p:nvPr/>
            </p:nvSpPr>
            <p:spPr>
              <a:xfrm>
                <a:off x="3660305" y="4973667"/>
                <a:ext cx="653741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E3ADBFF-EF47-6708-8BE4-10AB8B6C69C0}"/>
                      </a:ext>
                    </a:extLst>
                  </p:cNvPr>
                  <p:cNvSpPr txBox="1"/>
                  <p:nvPr/>
                </p:nvSpPr>
                <p:spPr>
                  <a:xfrm>
                    <a:off x="1666995" y="3838214"/>
                    <a:ext cx="1424364" cy="54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DNN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E3ADBFF-EF47-6708-8BE4-10AB8B6C69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6995" y="3838214"/>
                    <a:ext cx="1424364" cy="54213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850" t="-6818" r="-1770" b="-29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A24766E-CA70-A530-92E0-892314ECD0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32559" y="4461408"/>
                <a:ext cx="2157600" cy="1436400"/>
                <a:chOff x="1339200" y="1244441"/>
                <a:chExt cx="2157600" cy="1436400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3A14013D-A3E4-1B4E-3ED1-C09497CC535B}"/>
                    </a:ext>
                  </a:extLst>
                </p:cNvPr>
                <p:cNvCxnSpPr>
                  <a:cxnSpLocks/>
                  <a:stCxn id="53" idx="6"/>
                  <a:endCxn id="55" idx="2"/>
                </p:cNvCxnSpPr>
                <p:nvPr/>
              </p:nvCxnSpPr>
              <p:spPr>
                <a:xfrm>
                  <a:off x="1638000" y="1962641"/>
                  <a:ext cx="6306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0F501B8A-F7D9-B84D-F319-4A98132D9351}"/>
                    </a:ext>
                  </a:extLst>
                </p:cNvPr>
                <p:cNvCxnSpPr>
                  <a:cxnSpLocks/>
                  <a:stCxn id="53" idx="7"/>
                  <a:endCxn id="52" idx="2"/>
                </p:cNvCxnSpPr>
                <p:nvPr/>
              </p:nvCxnSpPr>
              <p:spPr>
                <a:xfrm flipV="1">
                  <a:off x="1594242" y="1393841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088BEA3D-5E24-D7B3-EDD5-0104781B3009}"/>
                    </a:ext>
                  </a:extLst>
                </p:cNvPr>
                <p:cNvCxnSpPr>
                  <a:cxnSpLocks/>
                  <a:stCxn id="53" idx="5"/>
                  <a:endCxn id="56" idx="2"/>
                </p:cNvCxnSpPr>
                <p:nvPr/>
              </p:nvCxnSpPr>
              <p:spPr>
                <a:xfrm>
                  <a:off x="1594242" y="2068283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1AE1D78E-C208-35EE-BB58-D4D297A15071}"/>
                    </a:ext>
                  </a:extLst>
                </p:cNvPr>
                <p:cNvCxnSpPr>
                  <a:cxnSpLocks/>
                  <a:stCxn id="56" idx="6"/>
                  <a:endCxn id="54" idx="3"/>
                </p:cNvCxnSpPr>
                <p:nvPr/>
              </p:nvCxnSpPr>
              <p:spPr>
                <a:xfrm flipV="1">
                  <a:off x="2567400" y="2068283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2F432DD1-7AB8-E618-1E52-4757A77DFF46}"/>
                    </a:ext>
                  </a:extLst>
                </p:cNvPr>
                <p:cNvCxnSpPr>
                  <a:cxnSpLocks/>
                  <a:stCxn id="52" idx="6"/>
                  <a:endCxn id="54" idx="1"/>
                </p:cNvCxnSpPr>
                <p:nvPr/>
              </p:nvCxnSpPr>
              <p:spPr>
                <a:xfrm>
                  <a:off x="2567400" y="1393841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33172EDA-AAC1-8217-3930-63CA38DDF6A8}"/>
                    </a:ext>
                  </a:extLst>
                </p:cNvPr>
                <p:cNvCxnSpPr>
                  <a:cxnSpLocks/>
                  <a:stCxn id="55" idx="6"/>
                  <a:endCxn id="54" idx="2"/>
                </p:cNvCxnSpPr>
                <p:nvPr/>
              </p:nvCxnSpPr>
              <p:spPr>
                <a:xfrm>
                  <a:off x="2567400" y="1962641"/>
                  <a:ext cx="6306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77E88135-D25D-98CE-49A7-CB2C1FA59C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12444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462B5E6A-43AF-7DE0-7181-9790611585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39200" y="1813241"/>
                  <a:ext cx="298800" cy="2988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6F28C54-6953-C5A2-0E67-010EE5EA67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98000" y="1813241"/>
                  <a:ext cx="298800" cy="2988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E8248EA8-F669-6312-1DA8-451983BD59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18132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231FABA-A694-60BE-4A08-71A6E25CC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23820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9E3C973-8EA3-BC07-CE8C-A9E20BA014FF}"/>
              </a:ext>
            </a:extLst>
          </p:cNvPr>
          <p:cNvGrpSpPr/>
          <p:nvPr/>
        </p:nvGrpSpPr>
        <p:grpSpPr>
          <a:xfrm>
            <a:off x="7356746" y="3825371"/>
            <a:ext cx="3884385" cy="2079471"/>
            <a:chOff x="7356746" y="3818337"/>
            <a:chExt cx="3884385" cy="2079471"/>
          </a:xfrm>
        </p:grpSpPr>
        <p:sp>
          <p:nvSpPr>
            <p:cNvPr id="58" name="Right Arrow 9">
              <a:extLst>
                <a:ext uri="{FF2B5EF4-FFF2-40B4-BE49-F238E27FC236}">
                  <a16:creationId xmlns:a16="http://schemas.microsoft.com/office/drawing/2014/main" id="{74D23D84-4275-DEFE-108D-724C36BD3CDA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F677DD7-7DB8-5B18-7702-B77EE6355253}"/>
                    </a:ext>
                  </a:extLst>
                </p:cNvPr>
                <p:cNvSpPr txBox="1"/>
                <p:nvPr/>
              </p:nvSpPr>
              <p:spPr>
                <a:xfrm>
                  <a:off x="8010375" y="3818337"/>
                  <a:ext cx="3230756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Fine-Tuned</a:t>
                  </a:r>
                  <a:r>
                    <a:rPr lang="en-US" sz="2800"/>
                    <a:t>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F677DD7-7DB8-5B18-7702-B77EE63552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375" y="3818337"/>
                  <a:ext cx="3230756" cy="581891"/>
                </a:xfrm>
                <a:prstGeom prst="rect">
                  <a:avLst/>
                </a:prstGeom>
                <a:blipFill>
                  <a:blip r:embed="rId4"/>
                  <a:stretch>
                    <a:fillRect l="-3906" t="-2128" r="-1172" b="-27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3780A2-AA23-23CD-1359-A50669D795BB}"/>
                </a:ext>
              </a:extLst>
            </p:cNvPr>
            <p:cNvGrpSpPr/>
            <p:nvPr/>
          </p:nvGrpSpPr>
          <p:grpSpPr>
            <a:xfrm>
              <a:off x="8317078" y="4461408"/>
              <a:ext cx="2157600" cy="1436400"/>
              <a:chOff x="8389395" y="2229480"/>
              <a:chExt cx="2157600" cy="1436400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9683321-E8E3-DA9F-E8E5-444561D48368}"/>
                  </a:ext>
                </a:extLst>
              </p:cNvPr>
              <p:cNvCxnSpPr>
                <a:cxnSpLocks/>
                <a:stCxn id="68" idx="6"/>
                <a:endCxn id="70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1FD79A2-7564-C3BE-358C-683E440B9A2E}"/>
                  </a:ext>
                </a:extLst>
              </p:cNvPr>
              <p:cNvCxnSpPr>
                <a:cxnSpLocks/>
                <a:stCxn id="68" idx="7"/>
                <a:endCxn id="67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FCE9870-9D4B-52D2-08C7-559BBF4A10E5}"/>
                  </a:ext>
                </a:extLst>
              </p:cNvPr>
              <p:cNvCxnSpPr>
                <a:cxnSpLocks/>
                <a:stCxn id="68" idx="5"/>
                <a:endCxn id="71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AF4536C-165D-F1B3-7075-EAE5FE81EAF7}"/>
                  </a:ext>
                </a:extLst>
              </p:cNvPr>
              <p:cNvCxnSpPr>
                <a:cxnSpLocks/>
                <a:stCxn id="71" idx="6"/>
                <a:endCxn id="69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9DDEBF11-17A9-F42D-EFD8-9B3E9D3484DD}"/>
                  </a:ext>
                </a:extLst>
              </p:cNvPr>
              <p:cNvCxnSpPr>
                <a:cxnSpLocks/>
                <a:stCxn id="67" idx="6"/>
                <a:endCxn id="69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31A5523-7BAC-5FAB-9CD8-5890670C4461}"/>
                  </a:ext>
                </a:extLst>
              </p:cNvPr>
              <p:cNvCxnSpPr>
                <a:cxnSpLocks/>
                <a:stCxn id="70" idx="6"/>
                <a:endCxn id="69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70B7574-3BD7-8C1A-AE42-9EFF34BE9B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7E585A4-A0CF-29CD-1903-82BB62BFBB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B282A36-140C-C921-DC43-E8099BA9B6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2E1E4CB-54C7-2217-9A7A-1F7A913A2F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B99A49E-BC88-085C-DCE6-4FCCD5A686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A59301D-3D6C-1F61-A680-695E9CB5F62A}"/>
              </a:ext>
            </a:extLst>
          </p:cNvPr>
          <p:cNvGrpSpPr/>
          <p:nvPr/>
        </p:nvGrpSpPr>
        <p:grpSpPr>
          <a:xfrm>
            <a:off x="4178528" y="2997541"/>
            <a:ext cx="3178218" cy="1543191"/>
            <a:chOff x="4178528" y="2990507"/>
            <a:chExt cx="3178218" cy="154319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62C9FC3-9CA9-701E-F086-4576209905C9}"/>
                </a:ext>
              </a:extLst>
            </p:cNvPr>
            <p:cNvSpPr txBox="1"/>
            <p:nvPr/>
          </p:nvSpPr>
          <p:spPr>
            <a:xfrm>
              <a:off x="5171148" y="3213813"/>
              <a:ext cx="2185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Buggy Images</a:t>
              </a:r>
            </a:p>
          </p:txBody>
        </p:sp>
        <p:sp>
          <p:nvSpPr>
            <p:cNvPr id="74" name="Right Arrow 8">
              <a:extLst>
                <a:ext uri="{FF2B5EF4-FFF2-40B4-BE49-F238E27FC236}">
                  <a16:creationId xmlns:a16="http://schemas.microsoft.com/office/drawing/2014/main" id="{C138E2EF-C81F-07B5-61CF-A345C37BA61D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06DF4E4-9A31-2C1F-0550-96513D755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600"/>
            <a:stretch/>
          </p:blipFill>
          <p:spPr>
            <a:xfrm>
              <a:off x="4178528" y="2990507"/>
              <a:ext cx="731520" cy="731520"/>
            </a:xfrm>
            <a:prstGeom prst="rect">
              <a:avLst/>
            </a:prstGeom>
          </p:spPr>
        </p:pic>
        <p:pic>
          <p:nvPicPr>
            <p:cNvPr id="76" name="Content Placeholder 7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9AFAD6A5-7C54-5D9D-9C43-02D09FB5E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36"/>
            <a:stretch/>
          </p:blipFill>
          <p:spPr>
            <a:xfrm>
              <a:off x="4273537" y="3066318"/>
              <a:ext cx="727820" cy="731520"/>
            </a:xfrm>
            <a:prstGeom prst="rect">
              <a:avLst/>
            </a:prstGeom>
          </p:spPr>
        </p:pic>
        <p:pic>
          <p:nvPicPr>
            <p:cNvPr id="77" name="Picture 7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DA92AD99-3900-0FE4-D70D-34C10AA43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846" y="314213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951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68D5-3180-BF1E-5D3A-52B86CE9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365125"/>
            <a:ext cx="11567160" cy="1325563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Prior Repair Approaches </a:t>
            </a:r>
            <a:r>
              <a:rPr lang="en-US" dirty="0"/>
              <a:t>of DNNs: </a:t>
            </a:r>
            <a:r>
              <a:rPr lang="en-US" b="1" dirty="0"/>
              <a:t>Fine-Tuning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B8213D3-013B-D32A-EC68-A1BCB6E62EB4}"/>
              </a:ext>
            </a:extLst>
          </p:cNvPr>
          <p:cNvSpPr/>
          <p:nvPr/>
        </p:nvSpPr>
        <p:spPr>
          <a:xfrm>
            <a:off x="4402977" y="4400229"/>
            <a:ext cx="2833287" cy="14975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CC2091D-BCD9-2D85-EB34-46F2C77A06B2}"/>
              </a:ext>
            </a:extLst>
          </p:cNvPr>
          <p:cNvSpPr/>
          <p:nvPr/>
        </p:nvSpPr>
        <p:spPr>
          <a:xfrm>
            <a:off x="3263341" y="1424615"/>
            <a:ext cx="7768054" cy="116212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Effectiveness dependent on hyperparameters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ACB5088-C102-24B2-AFC1-B17A1F81EC66}"/>
              </a:ext>
            </a:extLst>
          </p:cNvPr>
          <p:cNvGraphicFramePr>
            <a:graphicFrameLocks noGrp="1"/>
          </p:cNvGraphicFramePr>
          <p:nvPr/>
        </p:nvGraphicFramePr>
        <p:xfrm>
          <a:off x="346587" y="1083018"/>
          <a:ext cx="1158486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555">
                  <a:extLst>
                    <a:ext uri="{9D8B030D-6E8A-4147-A177-3AD203B41FA5}">
                      <a16:colId xmlns:a16="http://schemas.microsoft.com/office/drawing/2014/main" val="416061433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48833252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23816274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41446958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813585381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4063747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70568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rgbClr val="FF0000"/>
                          </a:solidFill>
                        </a:rPr>
                        <a:t>Not Provable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96778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 Polytope Repair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9269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Less Effective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6998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55320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89733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24807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097874806"/>
                  </a:ext>
                </a:extLst>
              </a:tr>
              <a:tr h="451439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143622129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369E4F6A-21BC-C32C-C1BF-D3DE94022F5F}"/>
              </a:ext>
            </a:extLst>
          </p:cNvPr>
          <p:cNvGrpSpPr/>
          <p:nvPr/>
        </p:nvGrpSpPr>
        <p:grpSpPr>
          <a:xfrm>
            <a:off x="1232559" y="3845248"/>
            <a:ext cx="5854041" cy="2059594"/>
            <a:chOff x="1232559" y="3845248"/>
            <a:chExt cx="5854041" cy="2059594"/>
          </a:xfrm>
        </p:grpSpPr>
        <p:sp>
          <p:nvSpPr>
            <p:cNvPr id="34" name="Rounded Rectangle 7">
              <a:extLst>
                <a:ext uri="{FF2B5EF4-FFF2-40B4-BE49-F238E27FC236}">
                  <a16:creationId xmlns:a16="http://schemas.microsoft.com/office/drawing/2014/main" id="{D642C5CC-5B75-D54A-7707-A7666E9B2702}"/>
                </a:ext>
              </a:extLst>
            </p:cNvPr>
            <p:cNvSpPr>
              <a:spLocks/>
            </p:cNvSpPr>
            <p:nvPr/>
          </p:nvSpPr>
          <p:spPr>
            <a:xfrm>
              <a:off x="4584192" y="4648732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Fine-Tuning</a:t>
              </a:r>
              <a:endParaRPr lang="en-US" sz="3600">
                <a:solidFill>
                  <a:srgbClr val="0070C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D2374D2-AD4C-6DED-674D-A95BA64EF1CE}"/>
                </a:ext>
              </a:extLst>
            </p:cNvPr>
            <p:cNvGrpSpPr/>
            <p:nvPr/>
          </p:nvGrpSpPr>
          <p:grpSpPr>
            <a:xfrm>
              <a:off x="1232559" y="3845248"/>
              <a:ext cx="3081487" cy="2059594"/>
              <a:chOff x="1232559" y="3838214"/>
              <a:chExt cx="3081487" cy="2059594"/>
            </a:xfrm>
          </p:grpSpPr>
          <p:sp>
            <p:nvSpPr>
              <p:cNvPr id="43" name="Right Arrow 8">
                <a:extLst>
                  <a:ext uri="{FF2B5EF4-FFF2-40B4-BE49-F238E27FC236}">
                    <a16:creationId xmlns:a16="http://schemas.microsoft.com/office/drawing/2014/main" id="{B1F8CF42-4259-8679-0C54-0938B780DEA1}"/>
                  </a:ext>
                </a:extLst>
              </p:cNvPr>
              <p:cNvSpPr/>
              <p:nvPr/>
            </p:nvSpPr>
            <p:spPr>
              <a:xfrm>
                <a:off x="3660305" y="4973667"/>
                <a:ext cx="653741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891E72A-D704-21BA-A603-D3EF8F0621DF}"/>
                      </a:ext>
                    </a:extLst>
                  </p:cNvPr>
                  <p:cNvSpPr txBox="1"/>
                  <p:nvPr/>
                </p:nvSpPr>
                <p:spPr>
                  <a:xfrm>
                    <a:off x="1666995" y="3838214"/>
                    <a:ext cx="1424364" cy="54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DNN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891E72A-D704-21BA-A603-D3EF8F0621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6995" y="3838214"/>
                    <a:ext cx="1424364" cy="54213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850" t="-6818" r="-1770" b="-31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4095824-8CC2-F9EA-987C-23FBE0BD76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32559" y="4461408"/>
                <a:ext cx="2157600" cy="1436400"/>
                <a:chOff x="1339200" y="1244441"/>
                <a:chExt cx="2157600" cy="1436400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635428FE-37BA-AD45-B385-4EEDCBBCB100}"/>
                    </a:ext>
                  </a:extLst>
                </p:cNvPr>
                <p:cNvCxnSpPr>
                  <a:cxnSpLocks/>
                  <a:stCxn id="53" idx="6"/>
                  <a:endCxn id="55" idx="2"/>
                </p:cNvCxnSpPr>
                <p:nvPr/>
              </p:nvCxnSpPr>
              <p:spPr>
                <a:xfrm>
                  <a:off x="1638000" y="1962641"/>
                  <a:ext cx="6306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57C299A-9620-A4C1-D314-191F291F8029}"/>
                    </a:ext>
                  </a:extLst>
                </p:cNvPr>
                <p:cNvCxnSpPr>
                  <a:cxnSpLocks/>
                  <a:stCxn id="53" idx="7"/>
                  <a:endCxn id="52" idx="2"/>
                </p:cNvCxnSpPr>
                <p:nvPr/>
              </p:nvCxnSpPr>
              <p:spPr>
                <a:xfrm flipV="1">
                  <a:off x="1594242" y="1393841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AB591B38-6068-2481-683D-82698ECB90A7}"/>
                    </a:ext>
                  </a:extLst>
                </p:cNvPr>
                <p:cNvCxnSpPr>
                  <a:cxnSpLocks/>
                  <a:stCxn id="53" idx="5"/>
                  <a:endCxn id="56" idx="2"/>
                </p:cNvCxnSpPr>
                <p:nvPr/>
              </p:nvCxnSpPr>
              <p:spPr>
                <a:xfrm>
                  <a:off x="1594242" y="2068283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8ACBE770-A8F3-37F6-D41B-23955C5E02B8}"/>
                    </a:ext>
                  </a:extLst>
                </p:cNvPr>
                <p:cNvCxnSpPr>
                  <a:cxnSpLocks/>
                  <a:stCxn id="56" idx="6"/>
                  <a:endCxn id="54" idx="3"/>
                </p:cNvCxnSpPr>
                <p:nvPr/>
              </p:nvCxnSpPr>
              <p:spPr>
                <a:xfrm flipV="1">
                  <a:off x="2567400" y="2068283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B9011F60-BD18-B005-3DE3-F06DCC88C028}"/>
                    </a:ext>
                  </a:extLst>
                </p:cNvPr>
                <p:cNvCxnSpPr>
                  <a:cxnSpLocks/>
                  <a:stCxn id="52" idx="6"/>
                  <a:endCxn id="54" idx="1"/>
                </p:cNvCxnSpPr>
                <p:nvPr/>
              </p:nvCxnSpPr>
              <p:spPr>
                <a:xfrm>
                  <a:off x="2567400" y="1393841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6E720ED-FEFD-C13A-908B-25C47D128630}"/>
                    </a:ext>
                  </a:extLst>
                </p:cNvPr>
                <p:cNvCxnSpPr>
                  <a:cxnSpLocks/>
                  <a:stCxn id="55" idx="6"/>
                  <a:endCxn id="54" idx="2"/>
                </p:cNvCxnSpPr>
                <p:nvPr/>
              </p:nvCxnSpPr>
              <p:spPr>
                <a:xfrm>
                  <a:off x="2567400" y="1962641"/>
                  <a:ext cx="6306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8B7BCB6A-EDC1-6CC2-7BBF-C5D75AFFAB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12444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16593248-5D4E-4222-9D92-5D1FC12FE7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39200" y="1813241"/>
                  <a:ext cx="298800" cy="2988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169405D-ECCD-8F4C-A78F-9DCFD6541D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98000" y="1813241"/>
                  <a:ext cx="298800" cy="2988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BB3F9BD-27FE-9F0E-4904-5B0A37F4E1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18132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A0D09222-CB56-303A-FBD5-DB08FC5C98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23820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746F1C1-FD1C-1352-C13C-83DCB5B0285B}"/>
              </a:ext>
            </a:extLst>
          </p:cNvPr>
          <p:cNvGrpSpPr/>
          <p:nvPr/>
        </p:nvGrpSpPr>
        <p:grpSpPr>
          <a:xfrm>
            <a:off x="7356746" y="3818337"/>
            <a:ext cx="3884385" cy="2079471"/>
            <a:chOff x="7356746" y="3818337"/>
            <a:chExt cx="3884385" cy="2079471"/>
          </a:xfrm>
        </p:grpSpPr>
        <p:sp>
          <p:nvSpPr>
            <p:cNvPr id="58" name="Right Arrow 9">
              <a:extLst>
                <a:ext uri="{FF2B5EF4-FFF2-40B4-BE49-F238E27FC236}">
                  <a16:creationId xmlns:a16="http://schemas.microsoft.com/office/drawing/2014/main" id="{AE277DF1-40F3-25D7-CC42-B34EB22E5B71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DE2DB11-8AE3-D63E-E1F6-AE716AB41220}"/>
                    </a:ext>
                  </a:extLst>
                </p:cNvPr>
                <p:cNvSpPr txBox="1"/>
                <p:nvPr/>
              </p:nvSpPr>
              <p:spPr>
                <a:xfrm>
                  <a:off x="8010375" y="3818337"/>
                  <a:ext cx="3230756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Fine-Tuned</a:t>
                  </a:r>
                  <a:r>
                    <a:rPr lang="en-US" sz="2800"/>
                    <a:t>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DE2DB11-8AE3-D63E-E1F6-AE716AB41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375" y="3818337"/>
                  <a:ext cx="3230756" cy="581891"/>
                </a:xfrm>
                <a:prstGeom prst="rect">
                  <a:avLst/>
                </a:prstGeom>
                <a:blipFill>
                  <a:blip r:embed="rId4"/>
                  <a:stretch>
                    <a:fillRect l="-3906" r="-1172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09174DD-8591-045A-FE6F-6C74ED388C88}"/>
                </a:ext>
              </a:extLst>
            </p:cNvPr>
            <p:cNvGrpSpPr/>
            <p:nvPr/>
          </p:nvGrpSpPr>
          <p:grpSpPr>
            <a:xfrm>
              <a:off x="8317078" y="4461408"/>
              <a:ext cx="2157600" cy="1436400"/>
              <a:chOff x="8389395" y="2229480"/>
              <a:chExt cx="2157600" cy="1436400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FD9800B-5588-5B09-6223-9628B668BB22}"/>
                  </a:ext>
                </a:extLst>
              </p:cNvPr>
              <p:cNvCxnSpPr>
                <a:cxnSpLocks/>
                <a:stCxn id="68" idx="6"/>
                <a:endCxn id="70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7E76C23E-6E92-92C7-D14C-56BE8B77BDF1}"/>
                  </a:ext>
                </a:extLst>
              </p:cNvPr>
              <p:cNvCxnSpPr>
                <a:cxnSpLocks/>
                <a:stCxn id="68" idx="7"/>
                <a:endCxn id="67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AA31A6D-F402-A66D-661D-DAFFAA4F528C}"/>
                  </a:ext>
                </a:extLst>
              </p:cNvPr>
              <p:cNvCxnSpPr>
                <a:cxnSpLocks/>
                <a:stCxn id="68" idx="5"/>
                <a:endCxn id="71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C5887C5-10F7-B59F-B45A-89F03B32D500}"/>
                  </a:ext>
                </a:extLst>
              </p:cNvPr>
              <p:cNvCxnSpPr>
                <a:cxnSpLocks/>
                <a:stCxn id="71" idx="6"/>
                <a:endCxn id="69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A14AEE5D-87BE-4545-FD95-BE0736F223F4}"/>
                  </a:ext>
                </a:extLst>
              </p:cNvPr>
              <p:cNvCxnSpPr>
                <a:cxnSpLocks/>
                <a:stCxn id="67" idx="6"/>
                <a:endCxn id="69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931C34E-30B6-1F49-B807-ADCB18DF2FBE}"/>
                  </a:ext>
                </a:extLst>
              </p:cNvPr>
              <p:cNvCxnSpPr>
                <a:cxnSpLocks/>
                <a:stCxn id="70" idx="6"/>
                <a:endCxn id="69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A0DDD9-FC7E-EE9F-5221-F0744BFF0A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55FB0F9-E11D-5207-F5E9-7B3ED65E45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F902E41-7796-E0BC-D6FA-54121323F3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06110F4-97B9-AF1E-1F38-D7BAE8CF48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B29331A-4C1D-CD05-01F7-B827DAF2E5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908FD03-EDF4-EBF8-8CBF-9241A67E28C0}"/>
              </a:ext>
            </a:extLst>
          </p:cNvPr>
          <p:cNvGrpSpPr/>
          <p:nvPr/>
        </p:nvGrpSpPr>
        <p:grpSpPr>
          <a:xfrm>
            <a:off x="4178528" y="2990507"/>
            <a:ext cx="3178218" cy="1543191"/>
            <a:chOff x="4178528" y="2990507"/>
            <a:chExt cx="3178218" cy="154319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8EF7C8-67D7-F87A-D6DF-0215A2909BA6}"/>
                </a:ext>
              </a:extLst>
            </p:cNvPr>
            <p:cNvSpPr txBox="1"/>
            <p:nvPr/>
          </p:nvSpPr>
          <p:spPr>
            <a:xfrm>
              <a:off x="5171148" y="3213813"/>
              <a:ext cx="2185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Buggy Images</a:t>
              </a:r>
            </a:p>
          </p:txBody>
        </p:sp>
        <p:sp>
          <p:nvSpPr>
            <p:cNvPr id="74" name="Right Arrow 8">
              <a:extLst>
                <a:ext uri="{FF2B5EF4-FFF2-40B4-BE49-F238E27FC236}">
                  <a16:creationId xmlns:a16="http://schemas.microsoft.com/office/drawing/2014/main" id="{5B2C295A-5B87-416B-1C43-5EA5C63FB087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F4EB2B6D-FFDB-9B6F-5ED3-A9A2848A3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600"/>
            <a:stretch/>
          </p:blipFill>
          <p:spPr>
            <a:xfrm>
              <a:off x="4178528" y="2990507"/>
              <a:ext cx="731520" cy="731520"/>
            </a:xfrm>
            <a:prstGeom prst="rect">
              <a:avLst/>
            </a:prstGeom>
          </p:spPr>
        </p:pic>
        <p:pic>
          <p:nvPicPr>
            <p:cNvPr id="76" name="Content Placeholder 7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BA273314-DBB4-C72D-6A45-190314980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36"/>
            <a:stretch/>
          </p:blipFill>
          <p:spPr>
            <a:xfrm>
              <a:off x="4273537" y="3066318"/>
              <a:ext cx="727820" cy="731520"/>
            </a:xfrm>
            <a:prstGeom prst="rect">
              <a:avLst/>
            </a:prstGeom>
          </p:spPr>
        </p:pic>
        <p:pic>
          <p:nvPicPr>
            <p:cNvPr id="77" name="Picture 7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9DBD4E60-B472-8CDE-B7C1-D8A76116D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846" y="314213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5183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C00000"/>
                </a:solidFill>
              </a:rPr>
              <a:t>Algorithms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and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>
                <a:solidFill>
                  <a:srgbClr val="00B050"/>
                </a:solidFill>
              </a:rPr>
              <a:t>Applications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for</a:t>
            </a:r>
            <a:r>
              <a:rPr lang="en-US" sz="5400" dirty="0">
                <a:solidFill>
                  <a:srgbClr val="FF0000"/>
                </a:solidFill>
              </a:rPr>
              <a:t> Provable </a:t>
            </a:r>
            <a:r>
              <a:rPr lang="en-US" sz="5400" dirty="0">
                <a:solidFill>
                  <a:srgbClr val="0070C0"/>
                </a:solidFill>
              </a:rPr>
              <a:t>Repair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of</a:t>
            </a:r>
            <a:br>
              <a:rPr lang="en-US" sz="5400" dirty="0"/>
            </a:br>
            <a:r>
              <a:rPr lang="en-US" sz="5400" dirty="0"/>
              <a:t>Deep Neural Networks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CC80BC-26E5-0AB6-6112-18BB30E69411}"/>
              </a:ext>
            </a:extLst>
          </p:cNvPr>
          <p:cNvSpPr/>
          <p:nvPr/>
        </p:nvSpPr>
        <p:spPr>
          <a:xfrm>
            <a:off x="3055888" y="3094245"/>
            <a:ext cx="6371891" cy="842031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BC211A-5B6E-EA23-BA48-509E0C4CA34D}"/>
              </a:ext>
            </a:extLst>
          </p:cNvPr>
          <p:cNvSpPr/>
          <p:nvPr/>
        </p:nvSpPr>
        <p:spPr>
          <a:xfrm>
            <a:off x="7338854" y="1548676"/>
            <a:ext cx="3539353" cy="842031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C5B51-7DE8-7962-F0FD-DDB319F8C765}"/>
              </a:ext>
            </a:extLst>
          </p:cNvPr>
          <p:cNvSpPr txBox="1"/>
          <p:nvPr/>
        </p:nvSpPr>
        <p:spPr>
          <a:xfrm>
            <a:off x="2936329" y="4143017"/>
            <a:ext cx="7574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Context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2400454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C00000"/>
                </a:solidFill>
              </a:rPr>
              <a:t>Algorithms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and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>
                <a:solidFill>
                  <a:srgbClr val="00B050"/>
                </a:solidFill>
              </a:rPr>
              <a:t>Applications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for</a:t>
            </a:r>
            <a:r>
              <a:rPr lang="en-US" sz="5400" dirty="0">
                <a:solidFill>
                  <a:srgbClr val="FF0000"/>
                </a:solidFill>
              </a:rPr>
              <a:t> Provable </a:t>
            </a:r>
            <a:r>
              <a:rPr lang="en-US" sz="5400" dirty="0">
                <a:solidFill>
                  <a:srgbClr val="0070C0"/>
                </a:solidFill>
              </a:rPr>
              <a:t>Repair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of</a:t>
            </a:r>
            <a:br>
              <a:rPr lang="en-US" sz="5400" dirty="0"/>
            </a:br>
            <a:r>
              <a:rPr lang="en-US" sz="5400" dirty="0"/>
              <a:t>Deep Neural Networks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BC211A-5B6E-EA23-BA48-509E0C4CA34D}"/>
              </a:ext>
            </a:extLst>
          </p:cNvPr>
          <p:cNvSpPr/>
          <p:nvPr/>
        </p:nvSpPr>
        <p:spPr>
          <a:xfrm>
            <a:off x="3888828" y="2321460"/>
            <a:ext cx="4498427" cy="842031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A6D69-E030-2005-80F5-14D7C821EA11}"/>
              </a:ext>
            </a:extLst>
          </p:cNvPr>
          <p:cNvSpPr txBox="1"/>
          <p:nvPr/>
        </p:nvSpPr>
        <p:spPr>
          <a:xfrm>
            <a:off x="2936329" y="4143017"/>
            <a:ext cx="75740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Context and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Problem statement and code demo</a:t>
            </a:r>
          </a:p>
        </p:txBody>
      </p:sp>
    </p:spTree>
    <p:extLst>
      <p:ext uri="{BB962C8B-B14F-4D97-AF65-F5344CB8AC3E}">
        <p14:creationId xmlns:p14="http://schemas.microsoft.com/office/powerpoint/2010/main" val="18164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C00000"/>
                </a:solidFill>
              </a:rPr>
              <a:t>Algorithms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and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>
                <a:solidFill>
                  <a:srgbClr val="00B050"/>
                </a:solidFill>
              </a:rPr>
              <a:t>Applications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for</a:t>
            </a:r>
            <a:r>
              <a:rPr lang="en-US" sz="5400" dirty="0">
                <a:solidFill>
                  <a:srgbClr val="FF0000"/>
                </a:solidFill>
              </a:rPr>
              <a:t> Provable </a:t>
            </a:r>
            <a:r>
              <a:rPr lang="en-US" sz="5400" dirty="0">
                <a:solidFill>
                  <a:srgbClr val="0070C0"/>
                </a:solidFill>
              </a:rPr>
              <a:t>Repair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of</a:t>
            </a:r>
            <a:br>
              <a:rPr lang="en-US" sz="5400" dirty="0"/>
            </a:br>
            <a:r>
              <a:rPr lang="en-US" sz="5400" dirty="0"/>
              <a:t>Deep 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8D022-8040-BFD2-CCD8-B453D04EB2E0}"/>
              </a:ext>
            </a:extLst>
          </p:cNvPr>
          <p:cNvSpPr txBox="1"/>
          <p:nvPr/>
        </p:nvSpPr>
        <p:spPr>
          <a:xfrm>
            <a:off x="2936329" y="4143017"/>
            <a:ext cx="85574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Context and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Problem statement, experimental results, and code demo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A4115F5-2241-C94E-42FB-CB760CA657E5}"/>
              </a:ext>
            </a:extLst>
          </p:cNvPr>
          <p:cNvSpPr/>
          <p:nvPr/>
        </p:nvSpPr>
        <p:spPr>
          <a:xfrm>
            <a:off x="3933713" y="2321461"/>
            <a:ext cx="4478768" cy="778356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7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D6C015-7F63-6E94-046A-934FAD249A8E}"/>
              </a:ext>
            </a:extLst>
          </p:cNvPr>
          <p:cNvSpPr txBox="1">
            <a:spLocks/>
          </p:cNvSpPr>
          <p:nvPr/>
        </p:nvSpPr>
        <p:spPr>
          <a:xfrm>
            <a:off x="3015048" y="1548676"/>
            <a:ext cx="765295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5400">
                <a:solidFill>
                  <a:srgbClr val="C00000"/>
                </a:solidFill>
              </a:rPr>
            </a:br>
            <a:r>
              <a:rPr lang="en-US" sz="5400">
                <a:solidFill>
                  <a:srgbClr val="0070C0"/>
                </a:solidFill>
              </a:rPr>
              <a:t>Repair</a:t>
            </a:r>
            <a:r>
              <a:rPr lang="en-US" sz="5400">
                <a:solidFill>
                  <a:srgbClr val="C00000"/>
                </a:solidFill>
              </a:rPr>
              <a:t> </a:t>
            </a:r>
            <a:r>
              <a:rPr lang="en-US" sz="5400"/>
              <a:t>of</a:t>
            </a:r>
            <a:r>
              <a:rPr lang="en-US" sz="5400">
                <a:solidFill>
                  <a:srgbClr val="C00000"/>
                </a:solidFill>
              </a:rPr>
              <a:t> </a:t>
            </a:r>
            <a:br>
              <a:rPr lang="en-US" sz="5400">
                <a:solidFill>
                  <a:srgbClr val="C00000"/>
                </a:solidFill>
              </a:rPr>
            </a:br>
            <a:r>
              <a:rPr lang="en-US" sz="5400"/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85327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D6C015-7F63-6E94-046A-934FAD249A8E}"/>
              </a:ext>
            </a:extLst>
          </p:cNvPr>
          <p:cNvSpPr txBox="1">
            <a:spLocks/>
          </p:cNvSpPr>
          <p:nvPr/>
        </p:nvSpPr>
        <p:spPr>
          <a:xfrm>
            <a:off x="3015048" y="1548676"/>
            <a:ext cx="765295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5400">
                <a:solidFill>
                  <a:srgbClr val="C00000"/>
                </a:solidFill>
              </a:rPr>
            </a:br>
            <a:r>
              <a:rPr lang="en-US" sz="5400">
                <a:solidFill>
                  <a:srgbClr val="0070C0"/>
                </a:solidFill>
              </a:rPr>
              <a:t>Repair</a:t>
            </a:r>
            <a:r>
              <a:rPr lang="en-US" sz="5400">
                <a:solidFill>
                  <a:srgbClr val="C00000"/>
                </a:solidFill>
              </a:rPr>
              <a:t> </a:t>
            </a:r>
            <a:r>
              <a:rPr lang="en-US" sz="5400"/>
              <a:t>of</a:t>
            </a:r>
            <a:r>
              <a:rPr lang="en-US" sz="5400">
                <a:solidFill>
                  <a:srgbClr val="C00000"/>
                </a:solidFill>
              </a:rPr>
              <a:t> </a:t>
            </a:r>
            <a:br>
              <a:rPr lang="en-US" sz="5400">
                <a:solidFill>
                  <a:srgbClr val="C00000"/>
                </a:solidFill>
              </a:rPr>
            </a:br>
            <a:r>
              <a:rPr lang="en-US" sz="5400"/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9513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D954AE-3A3E-F6B1-DB0B-15D2F2A61BD4}"/>
              </a:ext>
            </a:extLst>
          </p:cNvPr>
          <p:cNvSpPr txBox="1">
            <a:spLocks/>
          </p:cNvSpPr>
          <p:nvPr/>
        </p:nvSpPr>
        <p:spPr>
          <a:xfrm>
            <a:off x="3015048" y="1548676"/>
            <a:ext cx="765295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5400">
                <a:solidFill>
                  <a:srgbClr val="C00000"/>
                </a:solidFill>
              </a:rPr>
            </a:br>
            <a:r>
              <a:rPr lang="en-US" sz="5400">
                <a:solidFill>
                  <a:srgbClr val="C00000"/>
                </a:solidFill>
              </a:rPr>
              <a:t>Provable </a:t>
            </a:r>
            <a:r>
              <a:rPr lang="en-US" sz="5400">
                <a:solidFill>
                  <a:srgbClr val="0070C0"/>
                </a:solidFill>
              </a:rPr>
              <a:t>Repair</a:t>
            </a:r>
            <a:r>
              <a:rPr lang="en-US" sz="5400">
                <a:solidFill>
                  <a:srgbClr val="C00000"/>
                </a:solidFill>
              </a:rPr>
              <a:t> </a:t>
            </a:r>
            <a:r>
              <a:rPr lang="en-US" sz="5400"/>
              <a:t>of</a:t>
            </a:r>
            <a:r>
              <a:rPr lang="en-US" sz="5400">
                <a:solidFill>
                  <a:srgbClr val="C00000"/>
                </a:solidFill>
              </a:rPr>
              <a:t> </a:t>
            </a:r>
            <a:br>
              <a:rPr lang="en-US" sz="5400">
                <a:solidFill>
                  <a:srgbClr val="C00000"/>
                </a:solidFill>
              </a:rPr>
            </a:br>
            <a:r>
              <a:rPr lang="en-US" sz="5400"/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73187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1FD7E0E-B8B2-F282-21CD-FCC065E8DB7B}"/>
              </a:ext>
            </a:extLst>
          </p:cNvPr>
          <p:cNvGrpSpPr/>
          <p:nvPr/>
        </p:nvGrpSpPr>
        <p:grpSpPr>
          <a:xfrm>
            <a:off x="1232559" y="3845248"/>
            <a:ext cx="5854041" cy="2059594"/>
            <a:chOff x="1232559" y="3845248"/>
            <a:chExt cx="5854041" cy="2059594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3D2FE59D-E41D-F258-C1EB-D5519F00B60F}"/>
                </a:ext>
              </a:extLst>
            </p:cNvPr>
            <p:cNvSpPr>
              <a:spLocks/>
            </p:cNvSpPr>
            <p:nvPr/>
          </p:nvSpPr>
          <p:spPr>
            <a:xfrm>
              <a:off x="4584192" y="4648732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>
                  <a:solidFill>
                    <a:srgbClr val="C00000"/>
                  </a:solidFill>
                </a:rPr>
                <a:t>Provable </a:t>
              </a:r>
              <a:r>
                <a:rPr lang="en-US" sz="3200" b="1">
                  <a:solidFill>
                    <a:srgbClr val="0070C0"/>
                  </a:solidFill>
                </a:rPr>
                <a:t>Repair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8F975E-611F-E6A2-99F1-0129018AC83D}"/>
                </a:ext>
              </a:extLst>
            </p:cNvPr>
            <p:cNvGrpSpPr/>
            <p:nvPr/>
          </p:nvGrpSpPr>
          <p:grpSpPr>
            <a:xfrm>
              <a:off x="1232559" y="3845248"/>
              <a:ext cx="3081487" cy="2059594"/>
              <a:chOff x="1232559" y="3838214"/>
              <a:chExt cx="3081487" cy="2059594"/>
            </a:xfrm>
          </p:grpSpPr>
          <p:sp>
            <p:nvSpPr>
              <p:cNvPr id="8" name="Right Arrow 8">
                <a:extLst>
                  <a:ext uri="{FF2B5EF4-FFF2-40B4-BE49-F238E27FC236}">
                    <a16:creationId xmlns:a16="http://schemas.microsoft.com/office/drawing/2014/main" id="{4000B663-8F51-AD9D-C8A1-AD376DC659B2}"/>
                  </a:ext>
                </a:extLst>
              </p:cNvPr>
              <p:cNvSpPr/>
              <p:nvPr/>
            </p:nvSpPr>
            <p:spPr>
              <a:xfrm>
                <a:off x="3660305" y="4973667"/>
                <a:ext cx="653741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C77D954-D04F-5E04-BE11-8DA8A2A6BEFA}"/>
                      </a:ext>
                    </a:extLst>
                  </p:cNvPr>
                  <p:cNvSpPr txBox="1"/>
                  <p:nvPr/>
                </p:nvSpPr>
                <p:spPr>
                  <a:xfrm>
                    <a:off x="1666995" y="3838214"/>
                    <a:ext cx="1424364" cy="54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DNN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C77D954-D04F-5E04-BE11-8DA8A2A6B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6995" y="3838214"/>
                    <a:ext cx="1424364" cy="54213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850" t="-6818" r="-1770" b="-31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F89991-072A-ECBD-EE4A-167BB213C07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32559" y="4461408"/>
                <a:ext cx="2157600" cy="1436400"/>
                <a:chOff x="1339200" y="1244441"/>
                <a:chExt cx="2157600" cy="1436400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3D9FB263-8420-4293-61D8-A9FE3D9B4576}"/>
                    </a:ext>
                  </a:extLst>
                </p:cNvPr>
                <p:cNvCxnSpPr>
                  <a:cxnSpLocks/>
                  <a:stCxn id="18" idx="6"/>
                  <a:endCxn id="20" idx="2"/>
                </p:cNvCxnSpPr>
                <p:nvPr/>
              </p:nvCxnSpPr>
              <p:spPr>
                <a:xfrm>
                  <a:off x="1638000" y="1962641"/>
                  <a:ext cx="6306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6E1FC02-C452-CD17-5552-2C5A94416263}"/>
                    </a:ext>
                  </a:extLst>
                </p:cNvPr>
                <p:cNvCxnSpPr>
                  <a:cxnSpLocks/>
                  <a:stCxn id="18" idx="7"/>
                  <a:endCxn id="17" idx="2"/>
                </p:cNvCxnSpPr>
                <p:nvPr/>
              </p:nvCxnSpPr>
              <p:spPr>
                <a:xfrm flipV="1">
                  <a:off x="1594242" y="1393841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9CA34C0D-C513-59EF-4393-DDD05EAC2CC8}"/>
                    </a:ext>
                  </a:extLst>
                </p:cNvPr>
                <p:cNvCxnSpPr>
                  <a:cxnSpLocks/>
                  <a:stCxn id="18" idx="5"/>
                  <a:endCxn id="21" idx="2"/>
                </p:cNvCxnSpPr>
                <p:nvPr/>
              </p:nvCxnSpPr>
              <p:spPr>
                <a:xfrm>
                  <a:off x="1594242" y="2068283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7CBD563-CA59-52FC-C1D0-FD941B8DF2F2}"/>
                    </a:ext>
                  </a:extLst>
                </p:cNvPr>
                <p:cNvCxnSpPr>
                  <a:cxnSpLocks/>
                  <a:stCxn id="21" idx="6"/>
                  <a:endCxn id="19" idx="3"/>
                </p:cNvCxnSpPr>
                <p:nvPr/>
              </p:nvCxnSpPr>
              <p:spPr>
                <a:xfrm flipV="1">
                  <a:off x="2567400" y="2068283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F469453A-874E-A79A-42DF-722C7261D1B1}"/>
                    </a:ext>
                  </a:extLst>
                </p:cNvPr>
                <p:cNvCxnSpPr>
                  <a:cxnSpLocks/>
                  <a:stCxn id="17" idx="6"/>
                  <a:endCxn id="19" idx="1"/>
                </p:cNvCxnSpPr>
                <p:nvPr/>
              </p:nvCxnSpPr>
              <p:spPr>
                <a:xfrm>
                  <a:off x="2567400" y="1393841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73ADFAA-AEDF-C204-845D-951206BF5659}"/>
                    </a:ext>
                  </a:extLst>
                </p:cNvPr>
                <p:cNvCxnSpPr>
                  <a:cxnSpLocks/>
                  <a:stCxn id="20" idx="6"/>
                  <a:endCxn id="19" idx="2"/>
                </p:cNvCxnSpPr>
                <p:nvPr/>
              </p:nvCxnSpPr>
              <p:spPr>
                <a:xfrm>
                  <a:off x="2567400" y="1962641"/>
                  <a:ext cx="6306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3D3D2AE-F518-FC16-E84A-061B301DE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12444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B27E70A-2C0D-2C45-592D-84928FDF0E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39200" y="1813241"/>
                  <a:ext cx="298800" cy="2988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C8397EA-2D88-6299-14F9-C2CB75D4F3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98000" y="1813241"/>
                  <a:ext cx="298800" cy="2988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9E3961D-D186-F87E-DFC0-2300F9DBC8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18132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19C22A5-EEB7-11C2-A034-EF92A845FC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23820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29053-94D6-97CB-DFF4-69525FFB4782}"/>
              </a:ext>
            </a:extLst>
          </p:cNvPr>
          <p:cNvGrpSpPr/>
          <p:nvPr/>
        </p:nvGrpSpPr>
        <p:grpSpPr>
          <a:xfrm>
            <a:off x="7356746" y="3818337"/>
            <a:ext cx="3558976" cy="2079471"/>
            <a:chOff x="7356746" y="3818337"/>
            <a:chExt cx="3558976" cy="2079471"/>
          </a:xfrm>
        </p:grpSpPr>
        <p:sp>
          <p:nvSpPr>
            <p:cNvPr id="23" name="Right Arrow 9">
              <a:extLst>
                <a:ext uri="{FF2B5EF4-FFF2-40B4-BE49-F238E27FC236}">
                  <a16:creationId xmlns:a16="http://schemas.microsoft.com/office/drawing/2014/main" id="{B845BF10-6184-0A49-A587-61262F55F77C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7D8B443-31B9-A634-B1B8-34F76B91740F}"/>
                    </a:ext>
                  </a:extLst>
                </p:cNvPr>
                <p:cNvSpPr txBox="1"/>
                <p:nvPr/>
              </p:nvSpPr>
              <p:spPr>
                <a:xfrm>
                  <a:off x="8010375" y="3818337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Repaired</a:t>
                  </a:r>
                  <a:r>
                    <a:rPr lang="en-US" sz="2800"/>
                    <a:t>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7D8B443-31B9-A634-B1B8-34F76B9174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375" y="3818337"/>
                  <a:ext cx="2905347" cy="581891"/>
                </a:xfrm>
                <a:prstGeom prst="rect">
                  <a:avLst/>
                </a:prstGeom>
                <a:blipFill>
                  <a:blip r:embed="rId4"/>
                  <a:stretch>
                    <a:fillRect l="-4348" r="-2174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498B443-0478-14A0-45FE-8195542013F5}"/>
                </a:ext>
              </a:extLst>
            </p:cNvPr>
            <p:cNvGrpSpPr/>
            <p:nvPr/>
          </p:nvGrpSpPr>
          <p:grpSpPr>
            <a:xfrm>
              <a:off x="8317078" y="4461408"/>
              <a:ext cx="2157600" cy="1436400"/>
              <a:chOff x="8389395" y="2229480"/>
              <a:chExt cx="2157600" cy="1436400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EB97E9C-2B88-8567-A5AF-9618FFA04505}"/>
                  </a:ext>
                </a:extLst>
              </p:cNvPr>
              <p:cNvCxnSpPr>
                <a:cxnSpLocks/>
                <a:stCxn id="33" idx="6"/>
                <a:endCxn id="35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F1F6944-C9D5-F00A-D073-BEFB414B4E24}"/>
                  </a:ext>
                </a:extLst>
              </p:cNvPr>
              <p:cNvCxnSpPr>
                <a:cxnSpLocks/>
                <a:stCxn id="33" idx="7"/>
                <a:endCxn id="32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11B9057-6678-A678-1EA7-3E01807F5795}"/>
                  </a:ext>
                </a:extLst>
              </p:cNvPr>
              <p:cNvCxnSpPr>
                <a:cxnSpLocks/>
                <a:stCxn id="33" idx="5"/>
                <a:endCxn id="36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9406E53-0FC9-335A-067A-77C51C8ED99F}"/>
                  </a:ext>
                </a:extLst>
              </p:cNvPr>
              <p:cNvCxnSpPr>
                <a:cxnSpLocks/>
                <a:stCxn id="36" idx="6"/>
                <a:endCxn id="34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E28EF42-AC21-BF70-5B1B-21F1643C9874}"/>
                  </a:ext>
                </a:extLst>
              </p:cNvPr>
              <p:cNvCxnSpPr>
                <a:cxnSpLocks/>
                <a:stCxn id="32" idx="6"/>
                <a:endCxn id="34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A44706C-A238-AA1F-FD5D-A96E2BFC49AF}"/>
                  </a:ext>
                </a:extLst>
              </p:cNvPr>
              <p:cNvCxnSpPr>
                <a:cxnSpLocks/>
                <a:stCxn id="35" idx="6"/>
                <a:endCxn id="34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931BCE9-091C-579D-5AA3-33660D3A50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192619-28E8-3C2A-482B-2FD526077D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588014-7F72-5FB8-7554-93DCE9B963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C562DEB-B0ED-A90E-BCA4-9CAA6B49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0B7045-6E01-5479-33ED-F95D410EBF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Right Arrow 8">
            <a:extLst>
              <a:ext uri="{FF2B5EF4-FFF2-40B4-BE49-F238E27FC236}">
                <a16:creationId xmlns:a16="http://schemas.microsoft.com/office/drawing/2014/main" id="{CEC718B3-BDDD-B8D4-37D5-EAF21CFBCEE2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8D9813E-7C61-B481-376E-B1C5B79E7443}"/>
              </a:ext>
            </a:extLst>
          </p:cNvPr>
          <p:cNvSpPr/>
          <p:nvPr/>
        </p:nvSpPr>
        <p:spPr>
          <a:xfrm>
            <a:off x="7987939" y="3737033"/>
            <a:ext cx="2971502" cy="2325368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2C97E8-B0BF-E276-8405-41CE2EAF9E33}"/>
              </a:ext>
            </a:extLst>
          </p:cNvPr>
          <p:cNvSpPr/>
          <p:nvPr/>
        </p:nvSpPr>
        <p:spPr>
          <a:xfrm>
            <a:off x="3263341" y="1424615"/>
            <a:ext cx="7768054" cy="1162126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3200" b="1" u="none" strike="noStrike" baseline="0">
                <a:solidFill>
                  <a:srgbClr val="00B050"/>
                </a:solidFill>
              </a:rPr>
              <a:t>Provides Strong Guarantees</a:t>
            </a:r>
            <a:endParaRPr lang="en-US" sz="3200" b="1">
              <a:solidFill>
                <a:srgbClr val="00B050"/>
              </a:solidFill>
            </a:endParaRPr>
          </a:p>
          <a:p>
            <a:pPr algn="ctr"/>
            <a:r>
              <a:rPr lang="en-US"/>
              <a:t>If a repair is found, the repaired DNN is proved to satisfy the repair specification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0D6DC4E-FA41-3F58-5366-0298E8029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026" y="2891309"/>
            <a:ext cx="941926" cy="812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E934EB1-747E-FD80-9081-7CCBB2F72104}"/>
                  </a:ext>
                </a:extLst>
              </p:cNvPr>
              <p:cNvSpPr txBox="1"/>
              <p:nvPr/>
            </p:nvSpPr>
            <p:spPr>
              <a:xfrm>
                <a:off x="3358409" y="299730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∈           .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E934EB1-747E-FD80-9081-7CCBB2F7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409" y="2997306"/>
                <a:ext cx="5564840" cy="646331"/>
              </a:xfrm>
              <a:prstGeom prst="rect">
                <a:avLst/>
              </a:prstGeom>
              <a:blipFill>
                <a:blip r:embed="rId6"/>
                <a:stretch>
                  <a:fillRect t="-192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537DE34-A791-465F-CE93-528A32402D0E}"/>
              </a:ext>
            </a:extLst>
          </p:cNvPr>
          <p:cNvGraphicFramePr>
            <a:graphicFrameLocks noGrp="1"/>
          </p:cNvGraphicFramePr>
          <p:nvPr/>
        </p:nvGraphicFramePr>
        <p:xfrm>
          <a:off x="346587" y="1083018"/>
          <a:ext cx="1158486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555">
                  <a:extLst>
                    <a:ext uri="{9D8B030D-6E8A-4147-A177-3AD203B41FA5}">
                      <a16:colId xmlns:a16="http://schemas.microsoft.com/office/drawing/2014/main" val="416061433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48833252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23816274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41446958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813585381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4063747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70568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</a:rPr>
                        <a:t>Provable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96778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6998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55320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89733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24807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097874806"/>
                  </a:ext>
                </a:extLst>
              </a:tr>
              <a:tr h="451439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143622129"/>
                  </a:ext>
                </a:extLst>
              </a:tr>
            </a:tbl>
          </a:graphicData>
        </a:graphic>
      </p:graphicFrame>
      <p:sp>
        <p:nvSpPr>
          <p:cNvPr id="42" name="Title 1">
            <a:extLst>
              <a:ext uri="{FF2B5EF4-FFF2-40B4-BE49-F238E27FC236}">
                <a16:creationId xmlns:a16="http://schemas.microsoft.com/office/drawing/2014/main" id="{C5D13206-DA87-A3B2-87BE-466AD177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C00000"/>
                </a:solidFill>
              </a:rPr>
              <a:t>Provable </a:t>
            </a:r>
            <a:r>
              <a:rPr lang="en-US" sz="4400">
                <a:solidFill>
                  <a:srgbClr val="0070C0"/>
                </a:solidFill>
              </a:rPr>
              <a:t>Repair</a:t>
            </a:r>
            <a:r>
              <a:rPr lang="en-US" sz="4400">
                <a:solidFill>
                  <a:srgbClr val="C00000"/>
                </a:solidFill>
              </a:rPr>
              <a:t> </a:t>
            </a:r>
            <a:r>
              <a:rPr lang="en-US" sz="4400"/>
              <a:t>of</a:t>
            </a:r>
            <a:r>
              <a:rPr lang="en-US" sz="4400">
                <a:solidFill>
                  <a:srgbClr val="C00000"/>
                </a:solidFill>
              </a:rPr>
              <a:t> </a:t>
            </a:r>
            <a:r>
              <a:rPr lang="en-US" sz="4400"/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167687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602E-4D9B-B9E0-B72C-F97CA253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</a:t>
            </a:r>
            <a:r>
              <a:rPr lang="en-US" dirty="0">
                <a:solidFill>
                  <a:srgbClr val="00B050"/>
                </a:solidFill>
              </a:rPr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0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62337C4-60D2-8359-1A50-2359F6B23239}"/>
              </a:ext>
            </a:extLst>
          </p:cNvPr>
          <p:cNvGraphicFramePr>
            <a:graphicFrameLocks noGrp="1"/>
          </p:cNvGraphicFramePr>
          <p:nvPr/>
        </p:nvGraphicFramePr>
        <p:xfrm>
          <a:off x="346587" y="1083018"/>
          <a:ext cx="1158486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555">
                  <a:extLst>
                    <a:ext uri="{9D8B030D-6E8A-4147-A177-3AD203B41FA5}">
                      <a16:colId xmlns:a16="http://schemas.microsoft.com/office/drawing/2014/main" val="416061433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48833252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238162744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1414469587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2813585381"/>
                    </a:ext>
                  </a:extLst>
                </a:gridCol>
                <a:gridCol w="1731461">
                  <a:extLst>
                    <a:ext uri="{9D8B030D-6E8A-4147-A177-3AD203B41FA5}">
                      <a16:colId xmlns:a16="http://schemas.microsoft.com/office/drawing/2014/main" val="4063747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70568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rgbClr val="00B050"/>
                          </a:solidFill>
                        </a:rPr>
                        <a:t>Provable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96778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Polytope Repair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6998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55320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89733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24807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097874806"/>
                  </a:ext>
                </a:extLst>
              </a:tr>
              <a:tr h="451439">
                <a:tc>
                  <a:txBody>
                    <a:bodyPr/>
                    <a:lstStyle/>
                    <a:p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143622129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57FF3C-F3F9-B525-858B-8CBF4D9750AF}"/>
              </a:ext>
            </a:extLst>
          </p:cNvPr>
          <p:cNvSpPr/>
          <p:nvPr/>
        </p:nvSpPr>
        <p:spPr>
          <a:xfrm>
            <a:off x="3263341" y="1424615"/>
            <a:ext cx="7768054" cy="1162126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3200" b="1">
                <a:solidFill>
                  <a:srgbClr val="00B050"/>
                </a:solidFill>
              </a:rPr>
              <a:t>Supports Polytope Repair</a:t>
            </a:r>
          </a:p>
          <a:p>
            <a:pPr algn="ctr"/>
            <a:r>
              <a:rPr lang="en-US"/>
              <a:t>Handles symbolic constraints or properties.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919F04-BB89-BA14-4A2A-E07FCD1E4A88}"/>
              </a:ext>
            </a:extLst>
          </p:cNvPr>
          <p:cNvGrpSpPr/>
          <p:nvPr/>
        </p:nvGrpSpPr>
        <p:grpSpPr>
          <a:xfrm>
            <a:off x="1232559" y="3845248"/>
            <a:ext cx="5854041" cy="2059594"/>
            <a:chOff x="1232559" y="3845248"/>
            <a:chExt cx="5854041" cy="2059594"/>
          </a:xfrm>
        </p:grpSpPr>
        <p:sp>
          <p:nvSpPr>
            <p:cNvPr id="44" name="Rounded Rectangle 7">
              <a:extLst>
                <a:ext uri="{FF2B5EF4-FFF2-40B4-BE49-F238E27FC236}">
                  <a16:creationId xmlns:a16="http://schemas.microsoft.com/office/drawing/2014/main" id="{EB073116-489A-F5C6-1922-6ADC7715F067}"/>
                </a:ext>
              </a:extLst>
            </p:cNvPr>
            <p:cNvSpPr>
              <a:spLocks/>
            </p:cNvSpPr>
            <p:nvPr/>
          </p:nvSpPr>
          <p:spPr>
            <a:xfrm>
              <a:off x="4584192" y="4648732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>
                  <a:solidFill>
                    <a:srgbClr val="C00000"/>
                  </a:solidFill>
                </a:rPr>
                <a:t>Provable </a:t>
              </a:r>
              <a:r>
                <a:rPr lang="en-US" sz="3200" b="1">
                  <a:solidFill>
                    <a:srgbClr val="0070C0"/>
                  </a:solidFill>
                </a:rPr>
                <a:t>Repair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4BD0407-67E6-2E6F-C881-0814AD2C54E6}"/>
                </a:ext>
              </a:extLst>
            </p:cNvPr>
            <p:cNvGrpSpPr/>
            <p:nvPr/>
          </p:nvGrpSpPr>
          <p:grpSpPr>
            <a:xfrm>
              <a:off x="1232559" y="3845248"/>
              <a:ext cx="3081487" cy="2059594"/>
              <a:chOff x="1232559" y="3838214"/>
              <a:chExt cx="3081487" cy="2059594"/>
            </a:xfrm>
          </p:grpSpPr>
          <p:sp>
            <p:nvSpPr>
              <p:cNvPr id="46" name="Right Arrow 8">
                <a:extLst>
                  <a:ext uri="{FF2B5EF4-FFF2-40B4-BE49-F238E27FC236}">
                    <a16:creationId xmlns:a16="http://schemas.microsoft.com/office/drawing/2014/main" id="{75F60026-302E-E87F-3D49-DD7465E3B340}"/>
                  </a:ext>
                </a:extLst>
              </p:cNvPr>
              <p:cNvSpPr/>
              <p:nvPr/>
            </p:nvSpPr>
            <p:spPr>
              <a:xfrm>
                <a:off x="3660305" y="4973667"/>
                <a:ext cx="653741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0A98A4FE-53E7-2DDA-B53D-6BFCB3F32FD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6995" y="3838214"/>
                    <a:ext cx="1424364" cy="54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DNN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0A98A4FE-53E7-2DDA-B53D-6BFCB3F32F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6995" y="3838214"/>
                    <a:ext cx="1424364" cy="54213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850" t="-6818" r="-1770" b="-31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8B90A03-7A50-B130-8033-ED81EB85BA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32559" y="4461408"/>
                <a:ext cx="2157600" cy="1436400"/>
                <a:chOff x="1339200" y="1244441"/>
                <a:chExt cx="2157600" cy="1436400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10B7955F-1FDF-0E38-580C-964B0E15E487}"/>
                    </a:ext>
                  </a:extLst>
                </p:cNvPr>
                <p:cNvCxnSpPr>
                  <a:cxnSpLocks/>
                  <a:stCxn id="56" idx="6"/>
                  <a:endCxn id="58" idx="2"/>
                </p:cNvCxnSpPr>
                <p:nvPr/>
              </p:nvCxnSpPr>
              <p:spPr>
                <a:xfrm>
                  <a:off x="1638000" y="1962641"/>
                  <a:ext cx="6306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DF50594B-D553-E3BA-90A1-D29BF8D14FC0}"/>
                    </a:ext>
                  </a:extLst>
                </p:cNvPr>
                <p:cNvCxnSpPr>
                  <a:cxnSpLocks/>
                  <a:stCxn id="56" idx="7"/>
                  <a:endCxn id="55" idx="2"/>
                </p:cNvCxnSpPr>
                <p:nvPr/>
              </p:nvCxnSpPr>
              <p:spPr>
                <a:xfrm flipV="1">
                  <a:off x="1594242" y="1393841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3AF89306-C7AD-9719-CD9A-97742F778C05}"/>
                    </a:ext>
                  </a:extLst>
                </p:cNvPr>
                <p:cNvCxnSpPr>
                  <a:cxnSpLocks/>
                  <a:stCxn id="56" idx="5"/>
                  <a:endCxn id="59" idx="2"/>
                </p:cNvCxnSpPr>
                <p:nvPr/>
              </p:nvCxnSpPr>
              <p:spPr>
                <a:xfrm>
                  <a:off x="1594242" y="2068283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F0FF8480-92BC-A49A-59DF-0DFA3A3466B5}"/>
                    </a:ext>
                  </a:extLst>
                </p:cNvPr>
                <p:cNvCxnSpPr>
                  <a:cxnSpLocks/>
                  <a:stCxn id="59" idx="6"/>
                  <a:endCxn id="57" idx="3"/>
                </p:cNvCxnSpPr>
                <p:nvPr/>
              </p:nvCxnSpPr>
              <p:spPr>
                <a:xfrm flipV="1">
                  <a:off x="2567400" y="2068283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8512CE3E-B50A-3121-2EA3-65AB3B8C7F4D}"/>
                    </a:ext>
                  </a:extLst>
                </p:cNvPr>
                <p:cNvCxnSpPr>
                  <a:cxnSpLocks/>
                  <a:stCxn id="55" idx="6"/>
                  <a:endCxn id="57" idx="1"/>
                </p:cNvCxnSpPr>
                <p:nvPr/>
              </p:nvCxnSpPr>
              <p:spPr>
                <a:xfrm>
                  <a:off x="2567400" y="1393841"/>
                  <a:ext cx="674358" cy="4631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6248BDEE-B04C-A9BF-6C93-18C8DF700D72}"/>
                    </a:ext>
                  </a:extLst>
                </p:cNvPr>
                <p:cNvCxnSpPr>
                  <a:cxnSpLocks/>
                  <a:stCxn id="58" idx="6"/>
                  <a:endCxn id="57" idx="2"/>
                </p:cNvCxnSpPr>
                <p:nvPr/>
              </p:nvCxnSpPr>
              <p:spPr>
                <a:xfrm>
                  <a:off x="2567400" y="1962641"/>
                  <a:ext cx="6306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F4A59DD-045D-ED9D-A870-39A6A49D3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12444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F296C4A-BB9A-DF85-8145-03342F26A8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39200" y="1813241"/>
                  <a:ext cx="298800" cy="2988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D10F934C-1241-1347-BC77-F66FDCE957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98000" y="1813241"/>
                  <a:ext cx="298800" cy="2988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A8C3E4D-60C0-51C9-AC16-41F38E20BC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18132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051E895-52BC-9F4B-D803-CE0235DC62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8600" y="2382041"/>
                  <a:ext cx="298800" cy="2988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A59DB8-EB54-8CB0-27C5-8CA8F6BC746A}"/>
              </a:ext>
            </a:extLst>
          </p:cNvPr>
          <p:cNvGrpSpPr/>
          <p:nvPr/>
        </p:nvGrpSpPr>
        <p:grpSpPr>
          <a:xfrm>
            <a:off x="7356746" y="3818337"/>
            <a:ext cx="3558976" cy="2079471"/>
            <a:chOff x="7356746" y="3818337"/>
            <a:chExt cx="3558976" cy="2079471"/>
          </a:xfrm>
        </p:grpSpPr>
        <p:sp>
          <p:nvSpPr>
            <p:cNvPr id="61" name="Right Arrow 9">
              <a:extLst>
                <a:ext uri="{FF2B5EF4-FFF2-40B4-BE49-F238E27FC236}">
                  <a16:creationId xmlns:a16="http://schemas.microsoft.com/office/drawing/2014/main" id="{6096F889-89A2-C0A7-0C2D-E930975F90E5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58AF8A7-7F1F-A9DD-BE15-11C689B6AC10}"/>
                    </a:ext>
                  </a:extLst>
                </p:cNvPr>
                <p:cNvSpPr txBox="1"/>
                <p:nvPr/>
              </p:nvSpPr>
              <p:spPr>
                <a:xfrm>
                  <a:off x="8010375" y="3818337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Repaired</a:t>
                  </a:r>
                  <a:r>
                    <a:rPr lang="en-US" sz="2800"/>
                    <a:t>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58AF8A7-7F1F-A9DD-BE15-11C689B6A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375" y="3818337"/>
                  <a:ext cx="2905347" cy="581891"/>
                </a:xfrm>
                <a:prstGeom prst="rect">
                  <a:avLst/>
                </a:prstGeom>
                <a:blipFill>
                  <a:blip r:embed="rId4"/>
                  <a:stretch>
                    <a:fillRect l="-4348" r="-2174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13974A1-FB57-40CF-DBEF-905CD1836D57}"/>
                </a:ext>
              </a:extLst>
            </p:cNvPr>
            <p:cNvGrpSpPr/>
            <p:nvPr/>
          </p:nvGrpSpPr>
          <p:grpSpPr>
            <a:xfrm>
              <a:off x="8317078" y="4461408"/>
              <a:ext cx="2157600" cy="1436400"/>
              <a:chOff x="8389395" y="2229480"/>
              <a:chExt cx="2157600" cy="1436400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C841452A-67F0-0678-E2EA-561F9D23D484}"/>
                  </a:ext>
                </a:extLst>
              </p:cNvPr>
              <p:cNvCxnSpPr>
                <a:cxnSpLocks/>
                <a:stCxn id="71" idx="6"/>
                <a:endCxn id="73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7184D489-B43F-24E8-DAC4-1A0A80BB8930}"/>
                  </a:ext>
                </a:extLst>
              </p:cNvPr>
              <p:cNvCxnSpPr>
                <a:cxnSpLocks/>
                <a:stCxn id="71" idx="7"/>
                <a:endCxn id="70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E1281EF-B823-0E3E-6F41-A05FF2643164}"/>
                  </a:ext>
                </a:extLst>
              </p:cNvPr>
              <p:cNvCxnSpPr>
                <a:cxnSpLocks/>
                <a:stCxn id="71" idx="5"/>
                <a:endCxn id="74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F3C3905A-0689-F425-7D29-FD59A50DA7F7}"/>
                  </a:ext>
                </a:extLst>
              </p:cNvPr>
              <p:cNvCxnSpPr>
                <a:cxnSpLocks/>
                <a:stCxn id="74" idx="6"/>
                <a:endCxn id="72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5472656-E514-7CD2-6733-79C53F38FA05}"/>
                  </a:ext>
                </a:extLst>
              </p:cNvPr>
              <p:cNvCxnSpPr>
                <a:cxnSpLocks/>
                <a:stCxn id="70" idx="6"/>
                <a:endCxn id="72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5EA8226B-0032-F9FE-95B9-08198BA1184F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AC80F0A-C4CA-3545-E3BD-8DF7E48183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BC2FDE6-55F8-3C11-094B-AA2ED42735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97B6234-1253-FDEF-A441-4345555BC5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FF374A8-32A7-E84C-8546-0A88CCA00A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065A278-F7A7-19F9-D1F4-5F813782E8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5" name="Right Arrow 8">
            <a:extLst>
              <a:ext uri="{FF2B5EF4-FFF2-40B4-BE49-F238E27FC236}">
                <a16:creationId xmlns:a16="http://schemas.microsoft.com/office/drawing/2014/main" id="{63D32FFD-9ECE-E04A-B4E0-AD5D9BCF2C4A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17F0EC38-381F-3E05-D56C-41A827AF8C85}"/>
              </a:ext>
            </a:extLst>
          </p:cNvPr>
          <p:cNvSpPr/>
          <p:nvPr/>
        </p:nvSpPr>
        <p:spPr>
          <a:xfrm>
            <a:off x="3845986" y="2797705"/>
            <a:ext cx="4581734" cy="102063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FA8F0-89AC-611E-65E4-BAB2755E0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026" y="2891309"/>
            <a:ext cx="941926" cy="812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D7EAB-0D78-84CF-556E-3E71838FEB82}"/>
                  </a:ext>
                </a:extLst>
              </p:cNvPr>
              <p:cNvSpPr txBox="1"/>
              <p:nvPr/>
            </p:nvSpPr>
            <p:spPr>
              <a:xfrm>
                <a:off x="3358409" y="299730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∈           .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D7EAB-0D78-84CF-556E-3E71838FE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409" y="2997306"/>
                <a:ext cx="5564840" cy="646331"/>
              </a:xfrm>
              <a:prstGeom prst="rect">
                <a:avLst/>
              </a:prstGeom>
              <a:blipFill>
                <a:blip r:embed="rId6"/>
                <a:stretch>
                  <a:fillRect t="-192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40769E3-2516-D7ED-9285-89301BA8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C00000"/>
                </a:solidFill>
              </a:rPr>
              <a:t>Provable </a:t>
            </a:r>
            <a:r>
              <a:rPr lang="en-US" sz="4400">
                <a:solidFill>
                  <a:srgbClr val="0070C0"/>
                </a:solidFill>
              </a:rPr>
              <a:t>Repair</a:t>
            </a:r>
            <a:r>
              <a:rPr lang="en-US" sz="4400">
                <a:solidFill>
                  <a:srgbClr val="C00000"/>
                </a:solidFill>
              </a:rPr>
              <a:t> </a:t>
            </a:r>
            <a:r>
              <a:rPr lang="en-US" sz="4400"/>
              <a:t>of</a:t>
            </a:r>
            <a:r>
              <a:rPr lang="en-US" sz="4400">
                <a:solidFill>
                  <a:srgbClr val="C00000"/>
                </a:solidFill>
              </a:rPr>
              <a:t> </a:t>
            </a:r>
            <a:r>
              <a:rPr lang="en-US" sz="4400"/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773672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Provable </a:t>
            </a:r>
            <a:r>
              <a:rPr lang="en-US" sz="3200" b="1" dirty="0">
                <a:solidFill>
                  <a:srgbClr val="0070C0"/>
                </a:solidFill>
              </a:rPr>
              <a:t>Repair</a:t>
            </a:r>
            <a:endParaRPr lang="en-US" sz="5400" dirty="0"/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64DB0E90-6AE3-3BAC-B209-EDB28043B97C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1356A622-9603-1F0A-3C89-457DAACD7632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/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772" t="-6818" r="-877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972092-74B3-EF9C-3B46-02C93B910751}"/>
              </a:ext>
            </a:extLst>
          </p:cNvPr>
          <p:cNvSpPr txBox="1"/>
          <p:nvPr/>
        </p:nvSpPr>
        <p:spPr>
          <a:xfrm>
            <a:off x="4288190" y="2290444"/>
            <a:ext cx="3055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Repair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626BA-12B4-FDD4-E87E-9AA205B2F370}"/>
                  </a:ext>
                </a:extLst>
              </p:cNvPr>
              <p:cNvSpPr txBox="1"/>
              <p:nvPr/>
            </p:nvSpPr>
            <p:spPr>
              <a:xfrm>
                <a:off x="8307577" y="6212254"/>
                <a:ext cx="2905347" cy="5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Repaired 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626BA-12B4-FDD4-E87E-9AA205B2F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577" y="6212254"/>
                <a:ext cx="2905347" cy="581891"/>
              </a:xfrm>
              <a:prstGeom prst="rect">
                <a:avLst/>
              </a:prstGeom>
              <a:blipFill>
                <a:blip r:embed="rId4"/>
                <a:stretch>
                  <a:fillRect l="-4367" r="-262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8">
            <a:extLst>
              <a:ext uri="{FF2B5EF4-FFF2-40B4-BE49-F238E27FC236}">
                <a16:creationId xmlns:a16="http://schemas.microsoft.com/office/drawing/2014/main" id="{61936BB3-4480-AFEB-C12A-426D9A8CB143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/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≤0.1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108BF86-1217-1E53-47F9-2A24C21F8DBD}"/>
              </a:ext>
            </a:extLst>
          </p:cNvPr>
          <p:cNvGrpSpPr>
            <a:grpSpLocks noChangeAspect="1"/>
          </p:cNvGrpSpPr>
          <p:nvPr/>
        </p:nvGrpSpPr>
        <p:grpSpPr>
          <a:xfrm>
            <a:off x="449811" y="3957682"/>
            <a:ext cx="3045106" cy="2232567"/>
            <a:chOff x="7668836" y="-89485"/>
            <a:chExt cx="4397832" cy="32243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EEC2DB-C67E-79AB-59A7-5690028D442F}"/>
                </a:ext>
              </a:extLst>
            </p:cNvPr>
            <p:cNvGrpSpPr/>
            <p:nvPr/>
          </p:nvGrpSpPr>
          <p:grpSpPr>
            <a:xfrm>
              <a:off x="7668836" y="-89485"/>
              <a:ext cx="4397832" cy="3224340"/>
              <a:chOff x="1258623" y="2454250"/>
              <a:chExt cx="4397832" cy="322434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EC0B9A-8C11-F16F-6B45-2DD7CD8E5B37}"/>
                  </a:ext>
                </a:extLst>
              </p:cNvPr>
              <p:cNvCxnSpPr>
                <a:cxnSpLocks/>
                <a:stCxn id="54" idx="6"/>
                <a:endCxn id="59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990A1E5-2281-6C7D-9814-EAF534589FEF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C4C48B8-2039-E87A-5A97-269BDA081A8F}"/>
                  </a:ext>
                </a:extLst>
              </p:cNvPr>
              <p:cNvCxnSpPr>
                <a:cxnSpLocks/>
                <a:stCxn id="54" idx="5"/>
                <a:endCxn id="52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63AA516-1BE5-8ECA-8EEF-D7BB29C8DC1E}"/>
                  </a:ext>
                </a:extLst>
              </p:cNvPr>
              <p:cNvCxnSpPr>
                <a:cxnSpLocks/>
                <a:stCxn id="52" idx="6"/>
                <a:endCxn id="55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799016C-0A28-1BEB-355C-F276D189ACED}"/>
                  </a:ext>
                </a:extLst>
              </p:cNvPr>
              <p:cNvCxnSpPr>
                <a:cxnSpLocks/>
                <a:stCxn id="63" idx="6"/>
                <a:endCxn id="55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70F0F13-9B9D-B1E2-FD16-DCCA5E7C27A8}"/>
                  </a:ext>
                </a:extLst>
              </p:cNvPr>
              <p:cNvCxnSpPr>
                <a:cxnSpLocks/>
                <a:stCxn id="59" idx="6"/>
                <a:endCxn id="55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FE80AE-9466-F8F2-973F-1D7FC08AF6D2}"/>
                  </a:ext>
                </a:extLst>
              </p:cNvPr>
              <p:cNvGrpSpPr/>
              <p:nvPr/>
            </p:nvGrpSpPr>
            <p:grpSpPr>
              <a:xfrm>
                <a:off x="3117423" y="2454250"/>
                <a:ext cx="2053798" cy="1233262"/>
                <a:chOff x="4825200" y="1641060"/>
                <a:chExt cx="2053798" cy="123326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4A0BE7AB-3EEF-677C-D3EA-3F1E015FB5EB}"/>
                    </a:ext>
                  </a:extLst>
                </p:cNvPr>
                <p:cNvGrpSpPr/>
                <p:nvPr/>
              </p:nvGrpSpPr>
              <p:grpSpPr>
                <a:xfrm>
                  <a:off x="4825200" y="1641060"/>
                  <a:ext cx="597600" cy="949140"/>
                  <a:chOff x="4825200" y="1641060"/>
                  <a:chExt cx="597600" cy="949140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B7A15C26-B972-BCE4-2779-A21B084C03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19926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DC76A6-87BA-4C26-916D-383FFDF7A768}"/>
                  </a:ext>
                </a:extLst>
              </p:cNvPr>
              <p:cNvGrpSpPr/>
              <p:nvPr/>
            </p:nvGrpSpPr>
            <p:grpSpPr>
              <a:xfrm>
                <a:off x="1258623" y="3598319"/>
                <a:ext cx="4315200" cy="942671"/>
                <a:chOff x="2966400" y="2785129"/>
                <a:chExt cx="4315200" cy="942671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B209643-6224-57B0-11E8-9430855FC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664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397A0BAC-AA30-FAC6-C4A4-5C14A482BA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840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02BF8B0-6496-EB03-091D-7753E221EF81}"/>
                    </a:ext>
                  </a:extLst>
                </p:cNvPr>
                <p:cNvGrpSpPr/>
                <p:nvPr/>
              </p:nvGrpSpPr>
              <p:grpSpPr>
                <a:xfrm>
                  <a:off x="4825200" y="2785129"/>
                  <a:ext cx="1826322" cy="942671"/>
                  <a:chOff x="4825200" y="2785129"/>
                  <a:chExt cx="1826322" cy="94267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30E971A8-BABF-A8F3-0DF8-83048483F36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597600" cy="942671"/>
                    <a:chOff x="4825200" y="2785129"/>
                    <a:chExt cx="597600" cy="942671"/>
                  </a:xfrm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12F5145B-63BB-7190-DAE9-C7C60B8E89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31302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16865ED-6073-C566-248D-BD7A78246FF1}"/>
                  </a:ext>
                </a:extLst>
              </p:cNvPr>
              <p:cNvGrpSpPr/>
              <p:nvPr/>
            </p:nvGrpSpPr>
            <p:grpSpPr>
              <a:xfrm>
                <a:off x="3117423" y="4549185"/>
                <a:ext cx="1470972" cy="1129405"/>
                <a:chOff x="4825200" y="3735995"/>
                <a:chExt cx="1470972" cy="11294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2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8F62227D-B4AF-6E38-7E89-ACDABAB0DA5D}"/>
                    </a:ext>
                  </a:extLst>
                </p:cNvPr>
                <p:cNvGrpSpPr/>
                <p:nvPr/>
              </p:nvGrpSpPr>
              <p:grpSpPr>
                <a:xfrm>
                  <a:off x="4825200" y="3913989"/>
                  <a:ext cx="597600" cy="951411"/>
                  <a:chOff x="4825200" y="3913989"/>
                  <a:chExt cx="597600" cy="95141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72F74272-DEF0-DC96-8EF9-3A2EA38083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42678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/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blipFill>
                  <a:blip r:embed="rId13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/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/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blipFill>
                  <a:blip r:embed="rId15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Repair Specification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428D40-9742-4C16-7E82-680AE0F9D578}"/>
              </a:ext>
            </a:extLst>
          </p:cNvPr>
          <p:cNvSpPr/>
          <p:nvPr/>
        </p:nvSpPr>
        <p:spPr>
          <a:xfrm>
            <a:off x="3850105" y="2177718"/>
            <a:ext cx="4244535" cy="15219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784278-EF0F-CFCD-0823-CAB6A34CCC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703" y="1767478"/>
            <a:ext cx="2592323" cy="222199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7111E7A-5F0F-B35D-713A-C1884728444A}"/>
              </a:ext>
            </a:extLst>
          </p:cNvPr>
          <p:cNvGrpSpPr/>
          <p:nvPr/>
        </p:nvGrpSpPr>
        <p:grpSpPr>
          <a:xfrm>
            <a:off x="1214791" y="1888933"/>
            <a:ext cx="1708883" cy="625336"/>
            <a:chOff x="1214791" y="1888933"/>
            <a:chExt cx="1708883" cy="6253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09D8734-0BF4-2506-6741-CA91BB98E1F5}"/>
                    </a:ext>
                  </a:extLst>
                </p:cNvPr>
                <p:cNvSpPr txBox="1"/>
                <p:nvPr/>
              </p:nvSpPr>
              <p:spPr>
                <a:xfrm>
                  <a:off x="1214791" y="1888933"/>
                  <a:ext cx="17088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r>
                    <a:rPr lang="en-US" sz="2000">
                      <a:solidFill>
                        <a:srgbClr val="FF0000"/>
                      </a:solidFill>
                    </a:rPr>
                    <a:t> violated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09D8734-0BF4-2506-6741-CA91BB98E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791" y="1888933"/>
                  <a:ext cx="1708883" cy="400110"/>
                </a:xfrm>
                <a:prstGeom prst="rect">
                  <a:avLst/>
                </a:prstGeom>
                <a:blipFill>
                  <a:blip r:embed="rId17"/>
                  <a:stretch>
                    <a:fillRect l="-1471" t="-6250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57A8944-D903-009E-429E-CC3A82988FC1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20" y="2214880"/>
              <a:ext cx="0" cy="2993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508058-83B9-5483-CCAD-EF9069E11B8E}"/>
              </a:ext>
            </a:extLst>
          </p:cNvPr>
          <p:cNvGrpSpPr/>
          <p:nvPr/>
        </p:nvGrpSpPr>
        <p:grpSpPr>
          <a:xfrm>
            <a:off x="8094640" y="4176501"/>
            <a:ext cx="2987891" cy="1989157"/>
            <a:chOff x="8094640" y="4176501"/>
            <a:chExt cx="2987891" cy="198915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DAECAA-81E0-8C23-6D73-2C61141313AB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>
              <a:off x="8508425" y="5171080"/>
              <a:ext cx="873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B67D79-CD22-537C-2E83-3727F98BC88C}"/>
                </a:ext>
              </a:extLst>
            </p:cNvPr>
            <p:cNvCxnSpPr>
              <a:cxnSpLocks/>
              <a:stCxn id="28" idx="7"/>
              <a:endCxn id="27" idx="2"/>
            </p:cNvCxnSpPr>
            <p:nvPr/>
          </p:nvCxnSpPr>
          <p:spPr>
            <a:xfrm flipV="1">
              <a:off x="8447828" y="4383393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2F94C5F-5C3A-CACB-2373-C083078FEFCB}"/>
                </a:ext>
              </a:extLst>
            </p:cNvPr>
            <p:cNvCxnSpPr>
              <a:cxnSpLocks/>
              <a:stCxn id="28" idx="5"/>
              <a:endCxn id="31" idx="2"/>
            </p:cNvCxnSpPr>
            <p:nvPr/>
          </p:nvCxnSpPr>
          <p:spPr>
            <a:xfrm>
              <a:off x="8447828" y="5317375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07F8A4-D4D0-D1D9-505C-776F6A3D861A}"/>
                </a:ext>
              </a:extLst>
            </p:cNvPr>
            <p:cNvCxnSpPr>
              <a:cxnSpLocks/>
              <a:stCxn id="31" idx="6"/>
              <a:endCxn id="29" idx="3"/>
            </p:cNvCxnSpPr>
            <p:nvPr/>
          </p:nvCxnSpPr>
          <p:spPr>
            <a:xfrm flipV="1">
              <a:off x="9795478" y="5317375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8FC614-3146-89A1-87B6-E976E6BCBEAF}"/>
                </a:ext>
              </a:extLst>
            </p:cNvPr>
            <p:cNvCxnSpPr>
              <a:cxnSpLocks/>
              <a:stCxn id="27" idx="6"/>
              <a:endCxn id="29" idx="1"/>
            </p:cNvCxnSpPr>
            <p:nvPr/>
          </p:nvCxnSpPr>
          <p:spPr>
            <a:xfrm>
              <a:off x="9795478" y="4383393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192E617-CD68-6614-3D7F-312AFDD30A59}"/>
                </a:ext>
              </a:extLst>
            </p:cNvPr>
            <p:cNvCxnSpPr>
              <a:cxnSpLocks/>
              <a:stCxn id="30" idx="6"/>
              <a:endCxn id="29" idx="2"/>
            </p:cNvCxnSpPr>
            <p:nvPr/>
          </p:nvCxnSpPr>
          <p:spPr>
            <a:xfrm>
              <a:off x="9795478" y="5171080"/>
              <a:ext cx="873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763A46-B942-70EE-7436-A20B786A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4176501"/>
              <a:ext cx="413785" cy="413785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7993C52-CE82-F653-0B30-86015EBF7E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4640" y="4964185"/>
              <a:ext cx="413785" cy="4137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CB68B62-AF58-F908-3FA3-A04BF79A94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746" y="4964185"/>
              <a:ext cx="413785" cy="4137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DC2AAF1-34BE-37D2-10EB-54E904EC7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4964185"/>
              <a:ext cx="413785" cy="413784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F3FFACB-A8BA-2CAC-AC37-FFE331A48C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5751873"/>
              <a:ext cx="413785" cy="413785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F01044-4818-4880-6FDC-95D693D83DC8}"/>
              </a:ext>
            </a:extLst>
          </p:cNvPr>
          <p:cNvGrpSpPr>
            <a:grpSpLocks noChangeAspect="1"/>
          </p:cNvGrpSpPr>
          <p:nvPr/>
        </p:nvGrpSpPr>
        <p:grpSpPr>
          <a:xfrm>
            <a:off x="1217614" y="2568301"/>
            <a:ext cx="506630" cy="1542624"/>
            <a:chOff x="7111415" y="2868296"/>
            <a:chExt cx="506630" cy="19692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4B3AC7-B237-BA65-7975-610E8DBD7E00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7364730" y="2868296"/>
              <a:ext cx="0" cy="1573289"/>
            </a:xfrm>
            <a:prstGeom prst="line">
              <a:avLst/>
            </a:prstGeom>
            <a:ln w="12700">
              <a:prstDash val="lgDash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292537E-2C17-9047-A80D-F30AEDB6F48B}"/>
                    </a:ext>
                  </a:extLst>
                </p:cNvPr>
                <p:cNvSpPr/>
                <p:nvPr/>
              </p:nvSpPr>
              <p:spPr>
                <a:xfrm>
                  <a:off x="7111415" y="4441585"/>
                  <a:ext cx="506630" cy="395986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−1.5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292537E-2C17-9047-A80D-F30AEDB6F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415" y="4441585"/>
                  <a:ext cx="506630" cy="39598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926CF3-8A26-4EAF-51DC-FD16FE782381}"/>
              </a:ext>
            </a:extLst>
          </p:cNvPr>
          <p:cNvGrpSpPr>
            <a:grpSpLocks noChangeAspect="1"/>
          </p:cNvGrpSpPr>
          <p:nvPr/>
        </p:nvGrpSpPr>
        <p:grpSpPr>
          <a:xfrm>
            <a:off x="428412" y="2400615"/>
            <a:ext cx="1042517" cy="331104"/>
            <a:chOff x="6322213" y="2692064"/>
            <a:chExt cx="1042517" cy="3311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D928FB-745B-1751-7E97-7935C75B26BC}"/>
                </a:ext>
              </a:extLst>
            </p:cNvPr>
            <p:cNvCxnSpPr>
              <a:cxnSpLocks/>
            </p:cNvCxnSpPr>
            <p:nvPr/>
          </p:nvCxnSpPr>
          <p:spPr>
            <a:xfrm>
              <a:off x="6786296" y="2872408"/>
              <a:ext cx="578434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BA11123-DC3C-BD02-E776-7C58CC6DA3C6}"/>
                    </a:ext>
                  </a:extLst>
                </p:cNvPr>
                <p:cNvSpPr/>
                <p:nvPr/>
              </p:nvSpPr>
              <p:spPr>
                <a:xfrm>
                  <a:off x="6322213" y="2692064"/>
                  <a:ext cx="506630" cy="331104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0.25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BA11123-DC3C-BD02-E776-7C58CC6DA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213" y="2692064"/>
                  <a:ext cx="506630" cy="33110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02043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Provable </a:t>
            </a:r>
            <a:r>
              <a:rPr lang="en-US" sz="3200" b="1" dirty="0">
                <a:solidFill>
                  <a:srgbClr val="0070C0"/>
                </a:solidFill>
              </a:rPr>
              <a:t>Repair</a:t>
            </a:r>
            <a:endParaRPr lang="en-US" sz="3200" dirty="0"/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64DB0E90-6AE3-3BAC-B209-EDB28043B97C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1356A622-9603-1F0A-3C89-457DAACD7632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/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772" t="-6818" r="-877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972092-74B3-EF9C-3B46-02C93B910751}"/>
              </a:ext>
            </a:extLst>
          </p:cNvPr>
          <p:cNvSpPr txBox="1"/>
          <p:nvPr/>
        </p:nvSpPr>
        <p:spPr>
          <a:xfrm>
            <a:off x="4288190" y="2290444"/>
            <a:ext cx="3055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Repair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626BA-12B4-FDD4-E87E-9AA205B2F370}"/>
                  </a:ext>
                </a:extLst>
              </p:cNvPr>
              <p:cNvSpPr txBox="1"/>
              <p:nvPr/>
            </p:nvSpPr>
            <p:spPr>
              <a:xfrm>
                <a:off x="8307577" y="6212254"/>
                <a:ext cx="2905347" cy="5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Repaired 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626BA-12B4-FDD4-E87E-9AA205B2F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577" y="6212254"/>
                <a:ext cx="2905347" cy="581891"/>
              </a:xfrm>
              <a:prstGeom prst="rect">
                <a:avLst/>
              </a:prstGeom>
              <a:blipFill>
                <a:blip r:embed="rId4"/>
                <a:stretch>
                  <a:fillRect l="-4367" r="-262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8">
            <a:extLst>
              <a:ext uri="{FF2B5EF4-FFF2-40B4-BE49-F238E27FC236}">
                <a16:creationId xmlns:a16="http://schemas.microsoft.com/office/drawing/2014/main" id="{61936BB3-4480-AFEB-C12A-426D9A8CB143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/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≤0.1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108BF86-1217-1E53-47F9-2A24C21F8DBD}"/>
              </a:ext>
            </a:extLst>
          </p:cNvPr>
          <p:cNvGrpSpPr>
            <a:grpSpLocks noChangeAspect="1"/>
          </p:cNvGrpSpPr>
          <p:nvPr/>
        </p:nvGrpSpPr>
        <p:grpSpPr>
          <a:xfrm>
            <a:off x="449811" y="3957682"/>
            <a:ext cx="3045106" cy="2232567"/>
            <a:chOff x="7668836" y="-89485"/>
            <a:chExt cx="4397832" cy="32243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EEC2DB-C67E-79AB-59A7-5690028D442F}"/>
                </a:ext>
              </a:extLst>
            </p:cNvPr>
            <p:cNvGrpSpPr/>
            <p:nvPr/>
          </p:nvGrpSpPr>
          <p:grpSpPr>
            <a:xfrm>
              <a:off x="7668836" y="-89485"/>
              <a:ext cx="4397832" cy="3224340"/>
              <a:chOff x="1258623" y="2454250"/>
              <a:chExt cx="4397832" cy="322434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EC0B9A-8C11-F16F-6B45-2DD7CD8E5B37}"/>
                  </a:ext>
                </a:extLst>
              </p:cNvPr>
              <p:cNvCxnSpPr>
                <a:cxnSpLocks/>
                <a:stCxn id="54" idx="6"/>
                <a:endCxn id="59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990A1E5-2281-6C7D-9814-EAF534589FEF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C4C48B8-2039-E87A-5A97-269BDA081A8F}"/>
                  </a:ext>
                </a:extLst>
              </p:cNvPr>
              <p:cNvCxnSpPr>
                <a:cxnSpLocks/>
                <a:stCxn id="54" idx="5"/>
                <a:endCxn id="52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63AA516-1BE5-8ECA-8EEF-D7BB29C8DC1E}"/>
                  </a:ext>
                </a:extLst>
              </p:cNvPr>
              <p:cNvCxnSpPr>
                <a:cxnSpLocks/>
                <a:stCxn id="52" idx="6"/>
                <a:endCxn id="55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799016C-0A28-1BEB-355C-F276D189ACED}"/>
                  </a:ext>
                </a:extLst>
              </p:cNvPr>
              <p:cNvCxnSpPr>
                <a:cxnSpLocks/>
                <a:stCxn id="63" idx="6"/>
                <a:endCxn id="55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70F0F13-9B9D-B1E2-FD16-DCCA5E7C27A8}"/>
                  </a:ext>
                </a:extLst>
              </p:cNvPr>
              <p:cNvCxnSpPr>
                <a:cxnSpLocks/>
                <a:stCxn id="59" idx="6"/>
                <a:endCxn id="55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FE80AE-9466-F8F2-973F-1D7FC08AF6D2}"/>
                  </a:ext>
                </a:extLst>
              </p:cNvPr>
              <p:cNvGrpSpPr/>
              <p:nvPr/>
            </p:nvGrpSpPr>
            <p:grpSpPr>
              <a:xfrm>
                <a:off x="3117423" y="2454250"/>
                <a:ext cx="2053798" cy="1233262"/>
                <a:chOff x="4825200" y="1641060"/>
                <a:chExt cx="2053798" cy="123326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4A0BE7AB-3EEF-677C-D3EA-3F1E015FB5EB}"/>
                    </a:ext>
                  </a:extLst>
                </p:cNvPr>
                <p:cNvGrpSpPr/>
                <p:nvPr/>
              </p:nvGrpSpPr>
              <p:grpSpPr>
                <a:xfrm>
                  <a:off x="4825200" y="1641060"/>
                  <a:ext cx="597600" cy="949140"/>
                  <a:chOff x="4825200" y="1641060"/>
                  <a:chExt cx="597600" cy="949140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B7A15C26-B972-BCE4-2779-A21B084C03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19926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DC76A6-87BA-4C26-916D-383FFDF7A768}"/>
                  </a:ext>
                </a:extLst>
              </p:cNvPr>
              <p:cNvGrpSpPr/>
              <p:nvPr/>
            </p:nvGrpSpPr>
            <p:grpSpPr>
              <a:xfrm>
                <a:off x="1258623" y="3598319"/>
                <a:ext cx="4315200" cy="942671"/>
                <a:chOff x="2966400" y="2785129"/>
                <a:chExt cx="4315200" cy="942671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B209643-6224-57B0-11E8-9430855FC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664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397A0BAC-AA30-FAC6-C4A4-5C14A482BA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840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02BF8B0-6496-EB03-091D-7753E221EF81}"/>
                    </a:ext>
                  </a:extLst>
                </p:cNvPr>
                <p:cNvGrpSpPr/>
                <p:nvPr/>
              </p:nvGrpSpPr>
              <p:grpSpPr>
                <a:xfrm>
                  <a:off x="4825200" y="2785129"/>
                  <a:ext cx="1826322" cy="942671"/>
                  <a:chOff x="4825200" y="2785129"/>
                  <a:chExt cx="1826322" cy="94267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30E971A8-BABF-A8F3-0DF8-83048483F36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597600" cy="942671"/>
                    <a:chOff x="4825200" y="2785129"/>
                    <a:chExt cx="597600" cy="942671"/>
                  </a:xfrm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12F5145B-63BB-7190-DAE9-C7C60B8E89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31302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16865ED-6073-C566-248D-BD7A78246FF1}"/>
                  </a:ext>
                </a:extLst>
              </p:cNvPr>
              <p:cNvGrpSpPr/>
              <p:nvPr/>
            </p:nvGrpSpPr>
            <p:grpSpPr>
              <a:xfrm>
                <a:off x="3117423" y="4549185"/>
                <a:ext cx="1470972" cy="1129405"/>
                <a:chOff x="4825200" y="3735995"/>
                <a:chExt cx="1470972" cy="11294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2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8F62227D-B4AF-6E38-7E89-ACDABAB0DA5D}"/>
                    </a:ext>
                  </a:extLst>
                </p:cNvPr>
                <p:cNvGrpSpPr/>
                <p:nvPr/>
              </p:nvGrpSpPr>
              <p:grpSpPr>
                <a:xfrm>
                  <a:off x="4825200" y="3913989"/>
                  <a:ext cx="597600" cy="951411"/>
                  <a:chOff x="4825200" y="3913989"/>
                  <a:chExt cx="597600" cy="95141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72F74272-DEF0-DC96-8EF9-3A2EA38083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42678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/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blipFill>
                  <a:blip r:embed="rId13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/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/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blipFill>
                  <a:blip r:embed="rId15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Provable Pointwise Repair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906871-D99A-8F27-1506-A7E74B93C689}"/>
              </a:ext>
            </a:extLst>
          </p:cNvPr>
          <p:cNvSpPr/>
          <p:nvPr/>
        </p:nvSpPr>
        <p:spPr>
          <a:xfrm>
            <a:off x="8026187" y="3933091"/>
            <a:ext cx="3215116" cy="286105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2C8552-A9E8-FBC7-4B36-8020935AC044}"/>
              </a:ext>
            </a:extLst>
          </p:cNvPr>
          <p:cNvGrpSpPr/>
          <p:nvPr/>
        </p:nvGrpSpPr>
        <p:grpSpPr>
          <a:xfrm>
            <a:off x="8094640" y="4176501"/>
            <a:ext cx="2987891" cy="1989157"/>
            <a:chOff x="8094640" y="4176501"/>
            <a:chExt cx="2987891" cy="198915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BC525A-F387-D753-4C7F-4DDBF00BA177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8508425" y="5171080"/>
              <a:ext cx="873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7F36F1-B6BF-015E-7DA3-1A7F81F30027}"/>
                </a:ext>
              </a:extLst>
            </p:cNvPr>
            <p:cNvCxnSpPr>
              <a:cxnSpLocks/>
              <a:stCxn id="24" idx="7"/>
              <a:endCxn id="23" idx="2"/>
            </p:cNvCxnSpPr>
            <p:nvPr/>
          </p:nvCxnSpPr>
          <p:spPr>
            <a:xfrm flipV="1">
              <a:off x="8447828" y="4383393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18A829-17E1-29D0-2492-D7FB1E3F8407}"/>
                </a:ext>
              </a:extLst>
            </p:cNvPr>
            <p:cNvCxnSpPr>
              <a:cxnSpLocks/>
              <a:stCxn id="24" idx="5"/>
              <a:endCxn id="27" idx="2"/>
            </p:cNvCxnSpPr>
            <p:nvPr/>
          </p:nvCxnSpPr>
          <p:spPr>
            <a:xfrm>
              <a:off x="8447828" y="5317375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5756B3-3D90-CD87-47E6-582BEB0FF065}"/>
                </a:ext>
              </a:extLst>
            </p:cNvPr>
            <p:cNvCxnSpPr>
              <a:cxnSpLocks/>
              <a:stCxn id="27" idx="6"/>
              <a:endCxn id="25" idx="3"/>
            </p:cNvCxnSpPr>
            <p:nvPr/>
          </p:nvCxnSpPr>
          <p:spPr>
            <a:xfrm flipV="1">
              <a:off x="9795478" y="5317375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1B641D-E190-B09E-7A7B-A184EDAE88E9}"/>
                </a:ext>
              </a:extLst>
            </p:cNvPr>
            <p:cNvCxnSpPr>
              <a:cxnSpLocks/>
              <a:stCxn id="23" idx="6"/>
              <a:endCxn id="25" idx="1"/>
            </p:cNvCxnSpPr>
            <p:nvPr/>
          </p:nvCxnSpPr>
          <p:spPr>
            <a:xfrm>
              <a:off x="9795478" y="4383393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7E671A1-86C0-F937-D078-0BDF910ADF1F}"/>
                </a:ext>
              </a:extLst>
            </p:cNvPr>
            <p:cNvCxnSpPr>
              <a:cxnSpLocks/>
              <a:stCxn id="26" idx="6"/>
              <a:endCxn id="25" idx="2"/>
            </p:cNvCxnSpPr>
            <p:nvPr/>
          </p:nvCxnSpPr>
          <p:spPr>
            <a:xfrm>
              <a:off x="9795478" y="5171080"/>
              <a:ext cx="873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29347A-26F0-5CCB-7CEB-A39B5E52B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4176501"/>
              <a:ext cx="413785" cy="413785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D591F0-CD1F-F456-19B9-C1045EA452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4640" y="4964185"/>
              <a:ext cx="413785" cy="4137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439D8A-4382-946F-CA59-A87F13009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746" y="4964185"/>
              <a:ext cx="413785" cy="4137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9B91799-0CCE-D2B4-B338-F5B4550B1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4964185"/>
              <a:ext cx="413785" cy="413784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4E1B6D5-68E1-1B78-19E7-C0575D167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5751873"/>
              <a:ext cx="413785" cy="413785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932EB7A-C67B-3516-5B05-4B6448FE33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703" y="1767478"/>
            <a:ext cx="2592323" cy="222199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7FC2C79-EFC1-308D-D021-84162FFD5F96}"/>
              </a:ext>
            </a:extLst>
          </p:cNvPr>
          <p:cNvGrpSpPr/>
          <p:nvPr/>
        </p:nvGrpSpPr>
        <p:grpSpPr>
          <a:xfrm>
            <a:off x="1214791" y="1888933"/>
            <a:ext cx="1708883" cy="625336"/>
            <a:chOff x="1214791" y="1888933"/>
            <a:chExt cx="1708883" cy="6253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C2EA4A5-8466-D0D7-D469-5D12829683CA}"/>
                    </a:ext>
                  </a:extLst>
                </p:cNvPr>
                <p:cNvSpPr txBox="1"/>
                <p:nvPr/>
              </p:nvSpPr>
              <p:spPr>
                <a:xfrm>
                  <a:off x="1214791" y="1888933"/>
                  <a:ext cx="17088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r>
                    <a:rPr lang="en-US" sz="2000">
                      <a:solidFill>
                        <a:srgbClr val="FF0000"/>
                      </a:solidFill>
                    </a:rPr>
                    <a:t> violated</a:t>
                  </a: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C2EA4A5-8466-D0D7-D469-5D12829683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791" y="1888933"/>
                  <a:ext cx="1708883" cy="400110"/>
                </a:xfrm>
                <a:prstGeom prst="rect">
                  <a:avLst/>
                </a:prstGeom>
                <a:blipFill>
                  <a:blip r:embed="rId17"/>
                  <a:stretch>
                    <a:fillRect l="-1471" t="-6250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425803-72F9-22A8-25DD-1F8D58632030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20" y="2214880"/>
              <a:ext cx="0" cy="2993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0060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Provable Pointwise Repair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C707226-9A1B-9A3A-6BDE-81C5F58407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038" y="1574179"/>
              <a:ext cx="12192000" cy="23043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93620">
                      <a:extLst>
                        <a:ext uri="{9D8B030D-6E8A-4147-A177-3AD203B41FA5}">
                          <a16:colId xmlns:a16="http://schemas.microsoft.com/office/drawing/2014/main" val="1908702313"/>
                        </a:ext>
                      </a:extLst>
                    </a:gridCol>
                    <a:gridCol w="531976">
                      <a:extLst>
                        <a:ext uri="{9D8B030D-6E8A-4147-A177-3AD203B41FA5}">
                          <a16:colId xmlns:a16="http://schemas.microsoft.com/office/drawing/2014/main" val="776324695"/>
                        </a:ext>
                      </a:extLst>
                    </a:gridCol>
                    <a:gridCol w="4761914">
                      <a:extLst>
                        <a:ext uri="{9D8B030D-6E8A-4147-A177-3AD203B41FA5}">
                          <a16:colId xmlns:a16="http://schemas.microsoft.com/office/drawing/2014/main" val="526768488"/>
                        </a:ext>
                      </a:extLst>
                    </a:gridCol>
                    <a:gridCol w="569741">
                      <a:extLst>
                        <a:ext uri="{9D8B030D-6E8A-4147-A177-3AD203B41FA5}">
                          <a16:colId xmlns:a16="http://schemas.microsoft.com/office/drawing/2014/main" val="862316801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876534478"/>
                        </a:ext>
                      </a:extLst>
                    </a:gridCol>
                    <a:gridCol w="3577549">
                      <a:extLst>
                        <a:ext uri="{9D8B030D-6E8A-4147-A177-3AD203B41FA5}">
                          <a16:colId xmlns:a16="http://schemas.microsoft.com/office/drawing/2014/main" val="173660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Find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parameters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200" b="0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5787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dist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that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minimizes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22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/>
                                  <m:t>and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−1.5</m:t>
                                        </m:r>
                                      </m:e>
                                    </m:d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−1.5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200" b="0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73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subject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to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≝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−1.5</m:t>
                                    </m:r>
                                  </m:e>
                                </m:d>
                                <m:r>
                                  <m:rPr>
                                    <m:aln/>
                                  </m:r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ReLU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−1.5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ReLU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1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1.5+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ReLU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1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1.5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</m:oMath>
                            </m:oMathPara>
                          </a14:m>
                          <a:endParaRPr lang="en-US" sz="2200" b="0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≝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sup>
                                </m:s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−1.5</m:t>
                                    </m:r>
                                  </m:e>
                                </m:d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≤0.1</m:t>
                                </m:r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444801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C707226-9A1B-9A3A-6BDE-81C5F58407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038" y="1574179"/>
              <a:ext cx="12192000" cy="23043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93620">
                      <a:extLst>
                        <a:ext uri="{9D8B030D-6E8A-4147-A177-3AD203B41FA5}">
                          <a16:colId xmlns:a16="http://schemas.microsoft.com/office/drawing/2014/main" val="1908702313"/>
                        </a:ext>
                      </a:extLst>
                    </a:gridCol>
                    <a:gridCol w="531976">
                      <a:extLst>
                        <a:ext uri="{9D8B030D-6E8A-4147-A177-3AD203B41FA5}">
                          <a16:colId xmlns:a16="http://schemas.microsoft.com/office/drawing/2014/main" val="776324695"/>
                        </a:ext>
                      </a:extLst>
                    </a:gridCol>
                    <a:gridCol w="4761914">
                      <a:extLst>
                        <a:ext uri="{9D8B030D-6E8A-4147-A177-3AD203B41FA5}">
                          <a16:colId xmlns:a16="http://schemas.microsoft.com/office/drawing/2014/main" val="526768488"/>
                        </a:ext>
                      </a:extLst>
                    </a:gridCol>
                    <a:gridCol w="569741">
                      <a:extLst>
                        <a:ext uri="{9D8B030D-6E8A-4147-A177-3AD203B41FA5}">
                          <a16:colId xmlns:a16="http://schemas.microsoft.com/office/drawing/2014/main" val="862316801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876534478"/>
                        </a:ext>
                      </a:extLst>
                    </a:gridCol>
                    <a:gridCol w="3577549">
                      <a:extLst>
                        <a:ext uri="{9D8B030D-6E8A-4147-A177-3AD203B41FA5}">
                          <a16:colId xmlns:a16="http://schemas.microsoft.com/office/drawing/2014/main" val="173660928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2" r="-430939" b="-408333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333" b="-40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5787300"/>
                      </a:ext>
                    </a:extLst>
                  </a:tr>
                  <a:tr h="5908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2" t="-76596" r="-430939" b="-212766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333" t="-76596" b="-2127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73749"/>
                      </a:ext>
                    </a:extLst>
                  </a:tr>
                  <a:tr h="12563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2" t="-83000" r="-43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3333" t="-83000" r="-17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3" t="-83000" r="-96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31111" t="-83000" r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88889" t="-83000" r="-7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135" t="-8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44801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407F338-7F7D-ECA4-88BB-A9D8A230E7AA}"/>
              </a:ext>
            </a:extLst>
          </p:cNvPr>
          <p:cNvSpPr/>
          <p:nvPr/>
        </p:nvSpPr>
        <p:spPr>
          <a:xfrm>
            <a:off x="802999" y="1493520"/>
            <a:ext cx="2783481" cy="571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B9CEE9-BB81-23A9-F420-20EE143EC833}"/>
              </a:ext>
            </a:extLst>
          </p:cNvPr>
          <p:cNvSpPr/>
          <p:nvPr/>
        </p:nvSpPr>
        <p:spPr>
          <a:xfrm>
            <a:off x="802999" y="2003992"/>
            <a:ext cx="6959241" cy="612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6F3C15-520D-ADCE-3E54-F9CB13F4D3A7}"/>
              </a:ext>
            </a:extLst>
          </p:cNvPr>
          <p:cNvSpPr/>
          <p:nvPr/>
        </p:nvSpPr>
        <p:spPr>
          <a:xfrm>
            <a:off x="8370186" y="2604215"/>
            <a:ext cx="3821813" cy="197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721E7B-F70C-1666-D441-1A7D64A57649}"/>
              </a:ext>
            </a:extLst>
          </p:cNvPr>
          <p:cNvGrpSpPr/>
          <p:nvPr/>
        </p:nvGrpSpPr>
        <p:grpSpPr>
          <a:xfrm>
            <a:off x="8092998" y="3879112"/>
            <a:ext cx="3045106" cy="2997713"/>
            <a:chOff x="8824518" y="3889507"/>
            <a:chExt cx="3045106" cy="29977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647AC0E-5835-97B0-E722-EC75BE9812D4}"/>
                    </a:ext>
                  </a:extLst>
                </p:cNvPr>
                <p:cNvSpPr txBox="1"/>
                <p:nvPr/>
              </p:nvSpPr>
              <p:spPr>
                <a:xfrm>
                  <a:off x="9705724" y="6293083"/>
                  <a:ext cx="1424364" cy="594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647AC0E-5835-97B0-E722-EC75BE981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5724" y="6293083"/>
                  <a:ext cx="1424364" cy="594137"/>
                </a:xfrm>
                <a:prstGeom prst="rect">
                  <a:avLst/>
                </a:prstGeom>
                <a:blipFill>
                  <a:blip r:embed="rId4"/>
                  <a:stretch>
                    <a:fillRect l="-8850" r="-1770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712212-1547-19AA-2294-2D76588EA278}"/>
                    </a:ext>
                  </a:extLst>
                </p:cNvPr>
                <p:cNvSpPr txBox="1"/>
                <p:nvPr/>
              </p:nvSpPr>
              <p:spPr>
                <a:xfrm>
                  <a:off x="9426961" y="4412408"/>
                  <a:ext cx="219356" cy="324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20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712212-1547-19AA-2294-2D76588EA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4412408"/>
                  <a:ext cx="219356" cy="324320"/>
                </a:xfrm>
                <a:prstGeom prst="rect">
                  <a:avLst/>
                </a:prstGeom>
                <a:blipFill>
                  <a:blip r:embed="rId5"/>
                  <a:stretch>
                    <a:fillRect r="-9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5F26AB2-AE8D-3B91-009A-062FF51A28E6}"/>
                    </a:ext>
                  </a:extLst>
                </p:cNvPr>
                <p:cNvSpPr txBox="1"/>
                <p:nvPr/>
              </p:nvSpPr>
              <p:spPr>
                <a:xfrm>
                  <a:off x="9426961" y="4881860"/>
                  <a:ext cx="219356" cy="322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20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5F26AB2-AE8D-3B91-009A-062FF51A2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4881860"/>
                  <a:ext cx="219356" cy="322974"/>
                </a:xfrm>
                <a:prstGeom prst="rect">
                  <a:avLst/>
                </a:prstGeom>
                <a:blipFill>
                  <a:blip r:embed="rId6"/>
                  <a:stretch>
                    <a:fillRect r="-9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B04D41-675C-4B9A-479A-13D04568D1BB}"/>
                    </a:ext>
                  </a:extLst>
                </p:cNvPr>
                <p:cNvSpPr txBox="1"/>
                <p:nvPr/>
              </p:nvSpPr>
              <p:spPr>
                <a:xfrm>
                  <a:off x="9426961" y="5309936"/>
                  <a:ext cx="219356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20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B04D41-675C-4B9A-479A-13D04568D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5309936"/>
                  <a:ext cx="219356" cy="323165"/>
                </a:xfrm>
                <a:prstGeom prst="rect">
                  <a:avLst/>
                </a:prstGeom>
                <a:blipFill>
                  <a:blip r:embed="rId7"/>
                  <a:stretch>
                    <a:fillRect r="-9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862DF9-FFFB-B253-D980-D3E612A8D6CE}"/>
                </a:ext>
              </a:extLst>
            </p:cNvPr>
            <p:cNvGrpSpPr/>
            <p:nvPr/>
          </p:nvGrpSpPr>
          <p:grpSpPr>
            <a:xfrm>
              <a:off x="8824518" y="3889507"/>
              <a:ext cx="3045106" cy="2288447"/>
              <a:chOff x="1258623" y="2373545"/>
              <a:chExt cx="4397832" cy="3305045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F287FA3-60F6-9096-C746-1C2AA0BD7AF5}"/>
                  </a:ext>
                </a:extLst>
              </p:cNvPr>
              <p:cNvCxnSpPr>
                <a:cxnSpLocks/>
                <a:stCxn id="77" idx="6"/>
                <a:endCxn id="98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7CDC939-06CA-4C5A-81B2-603A84E9ACFF}"/>
                  </a:ext>
                </a:extLst>
              </p:cNvPr>
              <p:cNvCxnSpPr>
                <a:cxnSpLocks/>
                <a:stCxn id="77" idx="7"/>
                <a:endCxn id="103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F3CFFAA-4F9E-37D1-C705-4A060EBEA915}"/>
                  </a:ext>
                </a:extLst>
              </p:cNvPr>
              <p:cNvCxnSpPr>
                <a:cxnSpLocks/>
                <a:stCxn id="77" idx="5"/>
                <a:endCxn id="75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84E6A3F-75C3-D916-A9E2-9808E791E1FA}"/>
                  </a:ext>
                </a:extLst>
              </p:cNvPr>
              <p:cNvCxnSpPr>
                <a:cxnSpLocks/>
                <a:stCxn id="75" idx="6"/>
                <a:endCxn id="78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7515F86-0343-EABB-2F14-F219F1345E4B}"/>
                  </a:ext>
                </a:extLst>
              </p:cNvPr>
              <p:cNvCxnSpPr>
                <a:cxnSpLocks/>
                <a:stCxn id="103" idx="6"/>
                <a:endCxn id="78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467D5A0-1BF1-BE81-C53B-3DB74EDC7B68}"/>
                  </a:ext>
                </a:extLst>
              </p:cNvPr>
              <p:cNvCxnSpPr>
                <a:cxnSpLocks/>
                <a:stCxn id="98" idx="6"/>
                <a:endCxn id="78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65618EE-AF2A-A3B9-FA82-E088D0B11043}"/>
                  </a:ext>
                </a:extLst>
              </p:cNvPr>
              <p:cNvGrpSpPr/>
              <p:nvPr/>
            </p:nvGrpSpPr>
            <p:grpSpPr>
              <a:xfrm>
                <a:off x="3071109" y="2373545"/>
                <a:ext cx="1988852" cy="1200943"/>
                <a:chOff x="4778886" y="1560355"/>
                <a:chExt cx="1988852" cy="120094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E1A39BD1-7086-663D-39F1-923C8FBF59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0585" y="2292905"/>
                      <a:ext cx="967153" cy="4683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200"/>
                    </a:p>
                  </p:txBody>
                </p:sp>
              </mc:Choice>
              <mc:Fallback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E1A39BD1-7086-663D-39F1-923C8FBF59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0585" y="2292905"/>
                      <a:ext cx="967153" cy="46839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1494BC5F-D0D1-3A4D-FDD5-4F31FA8FD52E}"/>
                    </a:ext>
                  </a:extLst>
                </p:cNvPr>
                <p:cNvGrpSpPr/>
                <p:nvPr/>
              </p:nvGrpSpPr>
              <p:grpSpPr>
                <a:xfrm>
                  <a:off x="4778886" y="1560355"/>
                  <a:ext cx="643914" cy="1029845"/>
                  <a:chOff x="4778886" y="1560355"/>
                  <a:chExt cx="643914" cy="1029845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9CA3FF9C-FC4D-2A35-6010-56539F2A15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19926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40F65A62-14A8-CF11-DFD4-DB2751E2BE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78886" y="1560355"/>
                        <a:ext cx="316800" cy="4683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(0)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40F65A62-14A8-CF11-DFD4-DB2751E2BED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78886" y="1560355"/>
                        <a:ext cx="316800" cy="468393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1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B33B87C-8DAE-6C14-D0D2-47349E4A1DB1}"/>
                  </a:ext>
                </a:extLst>
              </p:cNvPr>
              <p:cNvGrpSpPr/>
              <p:nvPr/>
            </p:nvGrpSpPr>
            <p:grpSpPr>
              <a:xfrm>
                <a:off x="1258623" y="3517612"/>
                <a:ext cx="4315200" cy="1023378"/>
                <a:chOff x="2966400" y="2704422"/>
                <a:chExt cx="4315200" cy="1023378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8466B7C1-D0E2-9671-E022-451873382B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664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2B1EDEE-41DD-3482-02E6-FE79BF0D37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840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997524A-647F-8F48-6E71-3C3EFDB3E20F}"/>
                    </a:ext>
                  </a:extLst>
                </p:cNvPr>
                <p:cNvGrpSpPr/>
                <p:nvPr/>
              </p:nvGrpSpPr>
              <p:grpSpPr>
                <a:xfrm>
                  <a:off x="4777462" y="2704422"/>
                  <a:ext cx="1874060" cy="1023378"/>
                  <a:chOff x="4777462" y="2704422"/>
                  <a:chExt cx="1874060" cy="1023378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BEF41D2D-A11A-0C0D-BAB8-1E433E699B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5" y="2985351"/>
                        <a:ext cx="850937" cy="46644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BEF41D2D-A11A-0C0D-BAB8-1E433E699B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5" y="2985351"/>
                        <a:ext cx="850937" cy="46644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360EBBDA-C4E9-28EB-C526-4D8B9F490217}"/>
                      </a:ext>
                    </a:extLst>
                  </p:cNvPr>
                  <p:cNvGrpSpPr/>
                  <p:nvPr/>
                </p:nvGrpSpPr>
                <p:grpSpPr>
                  <a:xfrm>
                    <a:off x="4777462" y="2704422"/>
                    <a:ext cx="645338" cy="1023378"/>
                    <a:chOff x="4777462" y="2704422"/>
                    <a:chExt cx="645338" cy="1023378"/>
                  </a:xfrm>
                </p:grpSpPr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26B2FA7C-4410-D684-C082-E73E837E29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31302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C1507401-EA63-3659-011B-F24A922390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77462" y="2704422"/>
                          <a:ext cx="316800" cy="46644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(0)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C1507401-EA63-3659-011B-F24A9223909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77462" y="2704422"/>
                          <a:ext cx="316800" cy="466448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r="-1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48C2BC8-2320-2FC1-A991-3B0B22A450B4}"/>
                  </a:ext>
                </a:extLst>
              </p:cNvPr>
              <p:cNvGrpSpPr/>
              <p:nvPr/>
            </p:nvGrpSpPr>
            <p:grpSpPr>
              <a:xfrm>
                <a:off x="3066840" y="4446471"/>
                <a:ext cx="1342768" cy="1232119"/>
                <a:chOff x="4774617" y="3633281"/>
                <a:chExt cx="1342768" cy="1232119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9EC64675-0357-1079-E327-85D39010BC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0585" y="3633281"/>
                      <a:ext cx="316800" cy="4667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200"/>
                    </a:p>
                  </p:txBody>
                </p:sp>
              </mc:Choice>
              <mc:Fallback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9EC64675-0357-1079-E327-85D39010BC5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0585" y="3633281"/>
                      <a:ext cx="316800" cy="46672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10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FADB83C0-F041-930E-656B-410F4DCBE2B3}"/>
                    </a:ext>
                  </a:extLst>
                </p:cNvPr>
                <p:cNvGrpSpPr/>
                <p:nvPr/>
              </p:nvGrpSpPr>
              <p:grpSpPr>
                <a:xfrm>
                  <a:off x="4774617" y="3833284"/>
                  <a:ext cx="648183" cy="1032116"/>
                  <a:chOff x="4774617" y="3833284"/>
                  <a:chExt cx="648183" cy="1032116"/>
                </a:xfrm>
              </p:grpSpPr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AF5BBCC9-CFA3-80BA-F962-AB3CCFE5745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42678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BFC4AA89-1F39-5713-41D0-4ED4BA21DB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74617" y="3833284"/>
                        <a:ext cx="316802" cy="4667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(0)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BFC4AA89-1F39-5713-41D0-4ED4BA21DBB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74617" y="3833284"/>
                        <a:ext cx="316802" cy="466723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r="-1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4FC20D8-08B5-7718-DECD-58ACD7EFA41E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4FC20D8-08B5-7718-DECD-58ACD7EFA4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0D00B36-428F-D87B-C796-9717C0F36B59}"/>
                  </a:ext>
                </a:extLst>
              </p:cNvPr>
              <p:cNvSpPr txBox="1"/>
              <p:nvPr/>
            </p:nvSpPr>
            <p:spPr>
              <a:xfrm>
                <a:off x="3993397" y="3853777"/>
                <a:ext cx="3722180" cy="414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𝐸𝑛𝑐𝑜𝑑𝑒𝑠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0D00B36-428F-D87B-C796-9717C0F36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97" y="3853777"/>
                <a:ext cx="3722180" cy="414922"/>
              </a:xfrm>
              <a:prstGeom prst="rect">
                <a:avLst/>
              </a:prstGeom>
              <a:blipFill>
                <a:blip r:embed="rId15"/>
                <a:stretch>
                  <a:fillRect l="-680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FA8D1F9-95C1-01D4-C324-313956AFF83D}"/>
              </a:ext>
            </a:extLst>
          </p:cNvPr>
          <p:cNvSpPr/>
          <p:nvPr/>
        </p:nvSpPr>
        <p:spPr>
          <a:xfrm>
            <a:off x="823070" y="2592712"/>
            <a:ext cx="7547116" cy="1668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3BADD7-A89E-64C9-2648-F88EFA7E8995}"/>
              </a:ext>
            </a:extLst>
          </p:cNvPr>
          <p:cNvGrpSpPr/>
          <p:nvPr/>
        </p:nvGrpSpPr>
        <p:grpSpPr>
          <a:xfrm>
            <a:off x="449811" y="3945387"/>
            <a:ext cx="7481995" cy="2889832"/>
            <a:chOff x="449811" y="3945387"/>
            <a:chExt cx="7481995" cy="28898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/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blipFill>
                  <a:blip r:embed="rId16"/>
                  <a:stretch>
                    <a:fillRect l="-8772" t="-6818" r="-877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08BF86-1217-1E53-47F9-2A24C21F8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9811" y="3945387"/>
              <a:ext cx="3045106" cy="2232567"/>
              <a:chOff x="7668836" y="-89485"/>
              <a:chExt cx="4397832" cy="32243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EC2DB-C67E-79AB-59A7-5690028D442F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4EC0B9A-8C11-F16F-6B45-2DD7CD8E5B37}"/>
                    </a:ext>
                  </a:extLst>
                </p:cNvPr>
                <p:cNvCxnSpPr>
                  <a:cxnSpLocks/>
                  <a:stCxn id="54" idx="6"/>
                  <a:endCxn id="5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90A1E5-2281-6C7D-9814-EAF534589FEF}"/>
                    </a:ext>
                  </a:extLst>
                </p:cNvPr>
                <p:cNvCxnSpPr>
                  <a:cxnSpLocks/>
                  <a:stCxn id="54" idx="7"/>
                  <a:endCxn id="6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C4C48B8-2039-E87A-5A97-269BDA081A8F}"/>
                    </a:ext>
                  </a:extLst>
                </p:cNvPr>
                <p:cNvCxnSpPr>
                  <a:cxnSpLocks/>
                  <a:stCxn id="54" idx="5"/>
                  <a:endCxn id="5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63AA516-1BE5-8ECA-8EEF-D7BB29C8DC1E}"/>
                    </a:ext>
                  </a:extLst>
                </p:cNvPr>
                <p:cNvCxnSpPr>
                  <a:cxnSpLocks/>
                  <a:stCxn id="52" idx="6"/>
                  <a:endCxn id="5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799016C-0A28-1BEB-355C-F276D189ACED}"/>
                    </a:ext>
                  </a:extLst>
                </p:cNvPr>
                <p:cNvCxnSpPr>
                  <a:cxnSpLocks/>
                  <a:stCxn id="63" idx="6"/>
                  <a:endCxn id="5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A70F0F13-9B9D-B1E2-FD16-DCCA5E7C27A8}"/>
                    </a:ext>
                  </a:extLst>
                </p:cNvPr>
                <p:cNvCxnSpPr>
                  <a:cxnSpLocks/>
                  <a:stCxn id="59" idx="6"/>
                  <a:endCxn id="5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FE80AE-9466-F8F2-973F-1D7FC08AF6D2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233262"/>
                  <a:chOff x="4825200" y="1641060"/>
                  <a:chExt cx="2053798" cy="123326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A0BE7AB-3EEF-677C-D3EA-3F1E015FB5EB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B7A15C26-B972-BCE4-2779-A21B084C03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18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18DC76A6-87BA-4C26-916D-383FFDF7A768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AB209643-6224-57B0-11E8-9430855FCE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397A0BAC-AA30-FAC6-C4A4-5C14A482BA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802BF8B0-6496-EB03-091D-7753E221EF81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30E971A8-BABF-A8F3-0DF8-83048483F3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59" name="Oval 58">
                        <a:extLst>
                          <a:ext uri="{FF2B5EF4-FFF2-40B4-BE49-F238E27FC236}">
                            <a16:creationId xmlns:a16="http://schemas.microsoft.com/office/drawing/2014/main" id="{12F5145B-63BB-7190-DAE9-C7C60B8E890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blipFill>
                            <a:blip r:embed="rId20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16865ED-6073-C566-248D-BD7A78246FF1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F62227D-B4AF-6E38-7E89-ACDABAB0DA5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2F74272-DEF0-DC96-8EF9-3A2EA38083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22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7870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8"/>
                    <a:ext cx="316801" cy="47870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1" cy="478706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Arrow: Left-Right 16">
              <a:extLst>
                <a:ext uri="{FF2B5EF4-FFF2-40B4-BE49-F238E27FC236}">
                  <a16:creationId xmlns:a16="http://schemas.microsoft.com/office/drawing/2014/main" id="{293BD346-0F0D-E152-9959-E88609857CAC}"/>
                </a:ext>
              </a:extLst>
            </p:cNvPr>
            <p:cNvSpPr/>
            <p:nvPr/>
          </p:nvSpPr>
          <p:spPr>
            <a:xfrm>
              <a:off x="3686208" y="4930223"/>
              <a:ext cx="4245598" cy="528240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100">
              <a:extLst>
                <a:ext uri="{FF2B5EF4-FFF2-40B4-BE49-F238E27FC236}">
                  <a16:creationId xmlns:a16="http://schemas.microsoft.com/office/drawing/2014/main" id="{D431D046-E98D-8D7E-AC74-621CE5EF97AE}"/>
                </a:ext>
              </a:extLst>
            </p:cNvPr>
            <p:cNvSpPr txBox="1">
              <a:spLocks/>
            </p:cNvSpPr>
            <p:nvPr/>
          </p:nvSpPr>
          <p:spPr>
            <a:xfrm>
              <a:off x="4039396" y="5298266"/>
              <a:ext cx="3630182" cy="5384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i="1">
                  <a:solidFill>
                    <a:srgbClr val="00B0F0"/>
                  </a:solidFill>
                  <a:latin typeface="+mn-lt"/>
                </a:rPr>
                <a:t>behavioral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050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001D38-463F-19CF-6F9D-70E41DCFF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620" y="1946331"/>
                <a:ext cx="12192001" cy="482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(−1.5)</m:t>
                      </m:r>
                      <m:r>
                        <m:rPr>
                          <m:aln/>
                        </m:rP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1.5+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br>
                  <a:rPr lang="en-US" sz="1700" b="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</a:br>
                <a:endParaRPr lang="en-US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001D38-463F-19CF-6F9D-70E41DCFF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" y="1946331"/>
                <a:ext cx="12192001" cy="482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F79FAB-D7D3-11E5-933E-D8C1652CB6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type="title"/>
              </p:nvPr>
            </p:nvSpPr>
            <p:spPr>
              <a:xfrm>
                <a:off x="429491" y="365125"/>
                <a:ext cx="11335789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4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However, solving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40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4000"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:r>
                  <a:rPr lang="en-US" sz="4000" i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difficult</a:t>
                </a:r>
                <a:r>
                  <a:rPr lang="en-US" sz="40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4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F79FAB-D7D3-11E5-933E-D8C1652CB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491" y="365125"/>
                <a:ext cx="11335789" cy="1325563"/>
              </a:xfrm>
              <a:blipFill>
                <a:blip r:embed="rId4"/>
                <a:stretch>
                  <a:fillRect l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A81DA09-087A-41F6-25B9-77A9161B17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20287" y="3497657"/>
                <a:ext cx="5392834" cy="855723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≥0∧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&lt;0∧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A81DA09-087A-41F6-25B9-77A9161B1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287" y="3497657"/>
                <a:ext cx="5392834" cy="8557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3159A8-E90C-110D-9954-66C0B983A0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9491" y="2732792"/>
            <a:ext cx="1097442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Due to </a:t>
            </a:r>
            <a:r>
              <a:rPr lang="en-US" sz="2400" i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disjunctions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4E098A-2433-07C5-5BBF-A3E5E1D0DDB8}"/>
              </a:ext>
            </a:extLst>
          </p:cNvPr>
          <p:cNvSpPr>
            <a:spLocks/>
          </p:cNvSpPr>
          <p:nvPr/>
        </p:nvSpPr>
        <p:spPr>
          <a:xfrm>
            <a:off x="2752543" y="1963786"/>
            <a:ext cx="557585" cy="4321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37D58-EABD-7FEB-F534-32EECA8F49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9491" y="2732189"/>
            <a:ext cx="1097442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Due to </a:t>
            </a:r>
            <a:r>
              <a:rPr lang="en-US" sz="24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disjunctions 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4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quadratic terms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C869BA2-81A0-E532-9BBA-1B2D331CF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21180" y="3579381"/>
                <a:ext cx="8884919" cy="1609840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 a linear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 </a:t>
                </a:r>
                <a:r>
                  <a:rPr lang="en-US" sz="2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implies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then solve</a:t>
                </a:r>
                <a:r>
                  <a:rPr lang="en-US" sz="28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polynomial time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using an LP solver.</a:t>
                </a:r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C869BA2-81A0-E532-9BBA-1B2D331CF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0" y="3579381"/>
                <a:ext cx="8884919" cy="160984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98364C8-8602-2728-A833-4180AB3786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9491" y="2732189"/>
            <a:ext cx="1097442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Due to </a:t>
            </a:r>
            <a:r>
              <a:rPr lang="en-US" sz="24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disjunctions 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4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quadratic terms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794040-C28F-EE54-17C2-1529649F2E46}"/>
              </a:ext>
            </a:extLst>
          </p:cNvPr>
          <p:cNvSpPr>
            <a:spLocks/>
          </p:cNvSpPr>
          <p:nvPr/>
        </p:nvSpPr>
        <p:spPr>
          <a:xfrm>
            <a:off x="6599393" y="3765436"/>
            <a:ext cx="233795" cy="32016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B6BCF8-960F-667C-E382-F85E937B64EC}"/>
              </a:ext>
            </a:extLst>
          </p:cNvPr>
          <p:cNvSpPr>
            <a:spLocks/>
          </p:cNvSpPr>
          <p:nvPr/>
        </p:nvSpPr>
        <p:spPr>
          <a:xfrm>
            <a:off x="5924788" y="1963786"/>
            <a:ext cx="557585" cy="4321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FA73B7D-1FC4-659E-7AB1-BF529951EAC7}"/>
              </a:ext>
            </a:extLst>
          </p:cNvPr>
          <p:cNvSpPr>
            <a:spLocks/>
          </p:cNvSpPr>
          <p:nvPr/>
        </p:nvSpPr>
        <p:spPr>
          <a:xfrm>
            <a:off x="9091869" y="1963786"/>
            <a:ext cx="557585" cy="4321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F9C626-C5AC-636D-E999-3F467F4AF569}"/>
              </a:ext>
            </a:extLst>
          </p:cNvPr>
          <p:cNvGrpSpPr/>
          <p:nvPr/>
        </p:nvGrpSpPr>
        <p:grpSpPr>
          <a:xfrm>
            <a:off x="5247894" y="2049019"/>
            <a:ext cx="2922212" cy="238854"/>
            <a:chOff x="5247894" y="2055070"/>
            <a:chExt cx="2922212" cy="23885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711A734-014B-A198-CE5C-EB3F26E9A317}"/>
                </a:ext>
              </a:extLst>
            </p:cNvPr>
            <p:cNvGrpSpPr/>
            <p:nvPr/>
          </p:nvGrpSpPr>
          <p:grpSpPr>
            <a:xfrm>
              <a:off x="5247894" y="2060372"/>
              <a:ext cx="2922212" cy="233552"/>
              <a:chOff x="5353050" y="2014280"/>
              <a:chExt cx="2922212" cy="32759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2008C60-39A8-F804-85DF-F60DA9F88311}"/>
                  </a:ext>
                </a:extLst>
              </p:cNvPr>
              <p:cNvSpPr/>
              <p:nvPr/>
            </p:nvSpPr>
            <p:spPr>
              <a:xfrm>
                <a:off x="5353050" y="2015749"/>
                <a:ext cx="463042" cy="3261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AE0973-C2C4-E911-1B2B-52E17760C96A}"/>
                  </a:ext>
                </a:extLst>
              </p:cNvPr>
              <p:cNvSpPr/>
              <p:nvPr/>
            </p:nvSpPr>
            <p:spPr>
              <a:xfrm>
                <a:off x="6538407" y="2015748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CF87728-88AA-B137-4944-DB2E38E21988}"/>
                  </a:ext>
                </a:extLst>
              </p:cNvPr>
              <p:cNvSpPr/>
              <p:nvPr/>
            </p:nvSpPr>
            <p:spPr>
              <a:xfrm>
                <a:off x="7812220" y="2014280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493F7E72-A3A0-143C-48CC-14E47D4486F8}"/>
                </a:ext>
              </a:extLst>
            </p:cNvPr>
            <p:cNvCxnSpPr>
              <a:cxnSpLocks/>
              <a:stCxn id="34" idx="0"/>
              <a:endCxn id="35" idx="0"/>
            </p:cNvCxnSpPr>
            <p:nvPr/>
          </p:nvCxnSpPr>
          <p:spPr>
            <a:xfrm rot="5400000" flipH="1" flipV="1">
              <a:off x="6072093" y="1468741"/>
              <a:ext cx="12700" cy="1185357"/>
            </a:xfrm>
            <a:prstGeom prst="bentConnector3">
              <a:avLst>
                <a:gd name="adj1" fmla="val 2132315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1E935E40-BFE9-B584-A79A-1293A7A70ED2}"/>
                </a:ext>
              </a:extLst>
            </p:cNvPr>
            <p:cNvCxnSpPr>
              <a:cxnSpLocks/>
              <a:stCxn id="34" idx="2"/>
              <a:endCxn id="43" idx="2"/>
            </p:cNvCxnSpPr>
            <p:nvPr/>
          </p:nvCxnSpPr>
          <p:spPr>
            <a:xfrm rot="5400000" flipH="1" flipV="1">
              <a:off x="6708476" y="1063816"/>
              <a:ext cx="1047" cy="2459170"/>
            </a:xfrm>
            <a:prstGeom prst="bentConnector3">
              <a:avLst>
                <a:gd name="adj1" fmla="val -21833811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D62079-260F-36FA-3282-94E6F09FA3DD}"/>
              </a:ext>
            </a:extLst>
          </p:cNvPr>
          <p:cNvGrpSpPr/>
          <p:nvPr/>
        </p:nvGrpSpPr>
        <p:grpSpPr>
          <a:xfrm>
            <a:off x="2071451" y="2049019"/>
            <a:ext cx="2922212" cy="238854"/>
            <a:chOff x="5247894" y="2055070"/>
            <a:chExt cx="2922212" cy="23885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D7A43A-9CA5-A34D-C0C2-9263B782F93A}"/>
                </a:ext>
              </a:extLst>
            </p:cNvPr>
            <p:cNvGrpSpPr/>
            <p:nvPr/>
          </p:nvGrpSpPr>
          <p:grpSpPr>
            <a:xfrm>
              <a:off x="5247894" y="2060372"/>
              <a:ext cx="2922212" cy="233552"/>
              <a:chOff x="5353050" y="2014280"/>
              <a:chExt cx="2922212" cy="32759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8232050-C8B1-50DC-0919-B100261B986F}"/>
                  </a:ext>
                </a:extLst>
              </p:cNvPr>
              <p:cNvSpPr/>
              <p:nvPr/>
            </p:nvSpPr>
            <p:spPr>
              <a:xfrm>
                <a:off x="5353050" y="2015749"/>
                <a:ext cx="463042" cy="3261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92C520-0355-16B9-DEDD-AA9D40B6016E}"/>
                  </a:ext>
                </a:extLst>
              </p:cNvPr>
              <p:cNvSpPr/>
              <p:nvPr/>
            </p:nvSpPr>
            <p:spPr>
              <a:xfrm>
                <a:off x="6538407" y="2015748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0C111BB-1658-2530-C1B5-7C069E766E86}"/>
                  </a:ext>
                </a:extLst>
              </p:cNvPr>
              <p:cNvSpPr/>
              <p:nvPr/>
            </p:nvSpPr>
            <p:spPr>
              <a:xfrm>
                <a:off x="7812220" y="2014280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59C47A31-DED8-86F4-9A97-2EAB0F055771}"/>
                </a:ext>
              </a:extLst>
            </p:cNvPr>
            <p:cNvCxnSpPr>
              <a:cxnSpLocks/>
              <a:stCxn id="22" idx="0"/>
              <a:endCxn id="25" idx="0"/>
            </p:cNvCxnSpPr>
            <p:nvPr/>
          </p:nvCxnSpPr>
          <p:spPr>
            <a:xfrm rot="5400000" flipH="1" flipV="1">
              <a:off x="6072093" y="1468741"/>
              <a:ext cx="12700" cy="1185357"/>
            </a:xfrm>
            <a:prstGeom prst="bentConnector3">
              <a:avLst>
                <a:gd name="adj1" fmla="val 2132315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80C49358-AEF7-FB68-A183-C06BF34801DC}"/>
                </a:ext>
              </a:extLst>
            </p:cNvPr>
            <p:cNvCxnSpPr>
              <a:cxnSpLocks/>
              <a:stCxn id="22" idx="2"/>
              <a:endCxn id="30" idx="2"/>
            </p:cNvCxnSpPr>
            <p:nvPr/>
          </p:nvCxnSpPr>
          <p:spPr>
            <a:xfrm rot="5400000" flipH="1" flipV="1">
              <a:off x="6708476" y="1063816"/>
              <a:ext cx="1047" cy="2459170"/>
            </a:xfrm>
            <a:prstGeom prst="bentConnector3">
              <a:avLst>
                <a:gd name="adj1" fmla="val -21833811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79618A-0D6C-9335-5A03-22066FB83233}"/>
              </a:ext>
            </a:extLst>
          </p:cNvPr>
          <p:cNvGrpSpPr/>
          <p:nvPr/>
        </p:nvGrpSpPr>
        <p:grpSpPr>
          <a:xfrm>
            <a:off x="8411772" y="2049019"/>
            <a:ext cx="2922212" cy="238854"/>
            <a:chOff x="5247894" y="2055070"/>
            <a:chExt cx="2922212" cy="23885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DC5E55-7F4D-32AD-D9D9-7163EB219000}"/>
                </a:ext>
              </a:extLst>
            </p:cNvPr>
            <p:cNvGrpSpPr/>
            <p:nvPr/>
          </p:nvGrpSpPr>
          <p:grpSpPr>
            <a:xfrm>
              <a:off x="5247894" y="2060372"/>
              <a:ext cx="2922212" cy="233552"/>
              <a:chOff x="5353050" y="2014280"/>
              <a:chExt cx="2922212" cy="32759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0D7EC89-CE2A-6339-9C47-956F33087BA5}"/>
                  </a:ext>
                </a:extLst>
              </p:cNvPr>
              <p:cNvSpPr/>
              <p:nvPr/>
            </p:nvSpPr>
            <p:spPr>
              <a:xfrm>
                <a:off x="5353050" y="2015749"/>
                <a:ext cx="463042" cy="3261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026F865-EBD0-480E-8F3E-780FEBCF5128}"/>
                  </a:ext>
                </a:extLst>
              </p:cNvPr>
              <p:cNvSpPr/>
              <p:nvPr/>
            </p:nvSpPr>
            <p:spPr>
              <a:xfrm>
                <a:off x="6538407" y="2015748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C22B79-C0B8-08FC-48FD-8AF58E5DEDCA}"/>
                  </a:ext>
                </a:extLst>
              </p:cNvPr>
              <p:cNvSpPr/>
              <p:nvPr/>
            </p:nvSpPr>
            <p:spPr>
              <a:xfrm>
                <a:off x="7812220" y="2014280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8AE2ABE-05FF-C757-2465-E8E6CE5CD8F9}"/>
                </a:ext>
              </a:extLst>
            </p:cNvPr>
            <p:cNvCxnSpPr>
              <a:cxnSpLocks/>
              <a:stCxn id="37" idx="0"/>
              <a:endCxn id="38" idx="0"/>
            </p:cNvCxnSpPr>
            <p:nvPr/>
          </p:nvCxnSpPr>
          <p:spPr>
            <a:xfrm rot="5400000" flipH="1" flipV="1">
              <a:off x="6072093" y="1468741"/>
              <a:ext cx="12700" cy="1185357"/>
            </a:xfrm>
            <a:prstGeom prst="bentConnector3">
              <a:avLst>
                <a:gd name="adj1" fmla="val 2132315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5EE7A359-71F7-088A-586D-C8AFADDA09A1}"/>
                </a:ext>
              </a:extLst>
            </p:cNvPr>
            <p:cNvCxnSpPr>
              <a:cxnSpLocks/>
              <a:stCxn id="37" idx="2"/>
              <a:endCxn id="39" idx="2"/>
            </p:cNvCxnSpPr>
            <p:nvPr/>
          </p:nvCxnSpPr>
          <p:spPr>
            <a:xfrm rot="5400000" flipH="1" flipV="1">
              <a:off x="6708476" y="1063816"/>
              <a:ext cx="1047" cy="2459170"/>
            </a:xfrm>
            <a:prstGeom prst="bentConnector3">
              <a:avLst>
                <a:gd name="adj1" fmla="val -21833811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FA6D9-5029-9703-193E-C14163B61CE2}"/>
                  </a:ext>
                </a:extLst>
              </p:cNvPr>
              <p:cNvSpPr txBox="1"/>
              <p:nvPr/>
            </p:nvSpPr>
            <p:spPr>
              <a:xfrm>
                <a:off x="409317" y="1969155"/>
                <a:ext cx="65668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</m:oMath>
                  </m:oMathPara>
                </a14:m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FA6D9-5029-9703-193E-C14163B61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17" y="1969155"/>
                <a:ext cx="656687" cy="400110"/>
              </a:xfrm>
              <a:prstGeom prst="rect">
                <a:avLst/>
              </a:prstGeom>
              <a:blipFill>
                <a:blip r:embed="rId7"/>
                <a:stretch>
                  <a:fillRect l="-192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921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5" grpId="1"/>
      <p:bldP spid="6" grpId="0" animBg="1"/>
      <p:bldP spid="6" grpId="1" animBg="1"/>
      <p:bldP spid="12" grpId="0"/>
      <p:bldP spid="12" grpId="1"/>
      <p:bldP spid="16" grpId="0" animBg="1"/>
      <p:bldP spid="17" grpId="0"/>
      <p:bldP spid="9" grpId="0" animBg="1"/>
      <p:bldP spid="9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001D38-463F-19CF-6F9D-70E41DCFF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620" y="1946331"/>
                <a:ext cx="11335789" cy="421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(−1.5)</m:t>
                      </m:r>
                      <m:r>
                        <m:rPr>
                          <m:aln/>
                        </m:rP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1.5−</m:t>
                          </m:r>
                          <m:r>
                            <a:rPr lang="en-US" sz="1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br>
                  <a:rPr lang="en-US" sz="1700" b="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</a:br>
                <a:endParaRPr lang="en-US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001D38-463F-19CF-6F9D-70E41DCFF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" y="1946331"/>
                <a:ext cx="11335789" cy="42101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F79FAB-D7D3-11E5-933E-D8C1652CB6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type="title"/>
              </p:nvPr>
            </p:nvSpPr>
            <p:spPr>
              <a:xfrm>
                <a:off x="429491" y="365125"/>
                <a:ext cx="11335789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Modifying only the last layer gives 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sz="4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F79FAB-D7D3-11E5-933E-D8C1652CB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491" y="365125"/>
                <a:ext cx="11335789" cy="1325563"/>
              </a:xfrm>
              <a:blipFill>
                <a:blip r:embed="rId4"/>
                <a:stretch>
                  <a:fillRect l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711A734-014B-A198-CE5C-EB3F26E9A317}"/>
              </a:ext>
            </a:extLst>
          </p:cNvPr>
          <p:cNvGrpSpPr/>
          <p:nvPr/>
        </p:nvGrpSpPr>
        <p:grpSpPr>
          <a:xfrm>
            <a:off x="5247894" y="2054321"/>
            <a:ext cx="2922212" cy="233552"/>
            <a:chOff x="5353050" y="2014280"/>
            <a:chExt cx="2922212" cy="3275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008C60-39A8-F804-85DF-F60DA9F88311}"/>
                </a:ext>
              </a:extLst>
            </p:cNvPr>
            <p:cNvSpPr/>
            <p:nvPr/>
          </p:nvSpPr>
          <p:spPr>
            <a:xfrm>
              <a:off x="5353050" y="2015749"/>
              <a:ext cx="463042" cy="3261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AE0973-C2C4-E911-1B2B-52E17760C96A}"/>
                </a:ext>
              </a:extLst>
            </p:cNvPr>
            <p:cNvSpPr/>
            <p:nvPr/>
          </p:nvSpPr>
          <p:spPr>
            <a:xfrm>
              <a:off x="6538407" y="2015748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F87728-88AA-B137-4944-DB2E38E21988}"/>
                </a:ext>
              </a:extLst>
            </p:cNvPr>
            <p:cNvSpPr/>
            <p:nvPr/>
          </p:nvSpPr>
          <p:spPr>
            <a:xfrm>
              <a:off x="7812220" y="2014280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D7A43A-9CA5-A34D-C0C2-9263B782F93A}"/>
              </a:ext>
            </a:extLst>
          </p:cNvPr>
          <p:cNvGrpSpPr/>
          <p:nvPr/>
        </p:nvGrpSpPr>
        <p:grpSpPr>
          <a:xfrm>
            <a:off x="2071451" y="2054321"/>
            <a:ext cx="2922212" cy="233552"/>
            <a:chOff x="5353050" y="2014280"/>
            <a:chExt cx="2922212" cy="3275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232050-C8B1-50DC-0919-B100261B986F}"/>
                </a:ext>
              </a:extLst>
            </p:cNvPr>
            <p:cNvSpPr/>
            <p:nvPr/>
          </p:nvSpPr>
          <p:spPr>
            <a:xfrm>
              <a:off x="5353050" y="2015749"/>
              <a:ext cx="463042" cy="3261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92C520-0355-16B9-DEDD-AA9D40B6016E}"/>
                </a:ext>
              </a:extLst>
            </p:cNvPr>
            <p:cNvSpPr/>
            <p:nvPr/>
          </p:nvSpPr>
          <p:spPr>
            <a:xfrm>
              <a:off x="6538407" y="2015748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C111BB-1658-2530-C1B5-7C069E766E86}"/>
                </a:ext>
              </a:extLst>
            </p:cNvPr>
            <p:cNvSpPr/>
            <p:nvPr/>
          </p:nvSpPr>
          <p:spPr>
            <a:xfrm>
              <a:off x="7812220" y="2014280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DC5E55-7F4D-32AD-D9D9-7163EB219000}"/>
              </a:ext>
            </a:extLst>
          </p:cNvPr>
          <p:cNvGrpSpPr/>
          <p:nvPr/>
        </p:nvGrpSpPr>
        <p:grpSpPr>
          <a:xfrm>
            <a:off x="8411772" y="2054321"/>
            <a:ext cx="2922212" cy="233552"/>
            <a:chOff x="5353050" y="2014280"/>
            <a:chExt cx="2922212" cy="32759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D7EC89-CE2A-6339-9C47-956F33087BA5}"/>
                </a:ext>
              </a:extLst>
            </p:cNvPr>
            <p:cNvSpPr/>
            <p:nvPr/>
          </p:nvSpPr>
          <p:spPr>
            <a:xfrm>
              <a:off x="5353050" y="2015749"/>
              <a:ext cx="463042" cy="3261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26F865-EBD0-480E-8F3E-780FEBCF5128}"/>
                </a:ext>
              </a:extLst>
            </p:cNvPr>
            <p:cNvSpPr/>
            <p:nvPr/>
          </p:nvSpPr>
          <p:spPr>
            <a:xfrm>
              <a:off x="6538407" y="2015748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C22B79-C0B8-08FC-48FD-8AF58E5DEDCA}"/>
                </a:ext>
              </a:extLst>
            </p:cNvPr>
            <p:cNvSpPr/>
            <p:nvPr/>
          </p:nvSpPr>
          <p:spPr>
            <a:xfrm>
              <a:off x="7812220" y="2014280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FA6D9-5029-9703-193E-C14163B61CE2}"/>
                  </a:ext>
                </a:extLst>
              </p:cNvPr>
              <p:cNvSpPr txBox="1"/>
              <p:nvPr/>
            </p:nvSpPr>
            <p:spPr>
              <a:xfrm>
                <a:off x="509849" y="1933363"/>
                <a:ext cx="9118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FA6D9-5029-9703-193E-C14163B61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49" y="1933363"/>
                <a:ext cx="911833" cy="400110"/>
              </a:xfrm>
              <a:prstGeom prst="rect">
                <a:avLst/>
              </a:prstGeom>
              <a:blipFill>
                <a:blip r:embed="rId5"/>
                <a:stretch>
                  <a:fillRect l="-2778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498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001D38-463F-19CF-6F9D-70E41DCFF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619" y="1946331"/>
                <a:ext cx="6103620" cy="421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(−1.5)</m:t>
                      </m:r>
                      <m:r>
                        <m:rPr>
                          <m:aln/>
                        </m:rP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7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7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7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br>
                  <a:rPr lang="en-US" sz="1700" b="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</a:br>
                <a:endParaRPr lang="en-US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001D38-463F-19CF-6F9D-70E41DCFF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19" y="1946331"/>
                <a:ext cx="6103620" cy="42101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F79FAB-D7D3-11E5-933E-D8C1652CB6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type="title"/>
              </p:nvPr>
            </p:nvSpPr>
            <p:spPr>
              <a:xfrm>
                <a:off x="429491" y="365125"/>
                <a:ext cx="11335789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Modifying only the last layer gives us one such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sz="4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F79FAB-D7D3-11E5-933E-D8C1652CB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491" y="365125"/>
                <a:ext cx="11335789" cy="1325563"/>
              </a:xfrm>
              <a:blipFill>
                <a:blip r:embed="rId4"/>
                <a:stretch>
                  <a:fillRect l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711A734-014B-A198-CE5C-EB3F26E9A317}"/>
              </a:ext>
            </a:extLst>
          </p:cNvPr>
          <p:cNvGrpSpPr/>
          <p:nvPr/>
        </p:nvGrpSpPr>
        <p:grpSpPr>
          <a:xfrm>
            <a:off x="5247894" y="2054321"/>
            <a:ext cx="2922212" cy="233552"/>
            <a:chOff x="5353050" y="2014280"/>
            <a:chExt cx="2922212" cy="3275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008C60-39A8-F804-85DF-F60DA9F88311}"/>
                </a:ext>
              </a:extLst>
            </p:cNvPr>
            <p:cNvSpPr/>
            <p:nvPr/>
          </p:nvSpPr>
          <p:spPr>
            <a:xfrm>
              <a:off x="5353050" y="2015749"/>
              <a:ext cx="463042" cy="3261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AE0973-C2C4-E911-1B2B-52E17760C96A}"/>
                </a:ext>
              </a:extLst>
            </p:cNvPr>
            <p:cNvSpPr/>
            <p:nvPr/>
          </p:nvSpPr>
          <p:spPr>
            <a:xfrm>
              <a:off x="6538407" y="2015748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F87728-88AA-B137-4944-DB2E38E21988}"/>
                </a:ext>
              </a:extLst>
            </p:cNvPr>
            <p:cNvSpPr/>
            <p:nvPr/>
          </p:nvSpPr>
          <p:spPr>
            <a:xfrm>
              <a:off x="7812220" y="2014280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D7A43A-9CA5-A34D-C0C2-9263B782F93A}"/>
              </a:ext>
            </a:extLst>
          </p:cNvPr>
          <p:cNvGrpSpPr/>
          <p:nvPr/>
        </p:nvGrpSpPr>
        <p:grpSpPr>
          <a:xfrm>
            <a:off x="2071451" y="2054321"/>
            <a:ext cx="2922212" cy="233552"/>
            <a:chOff x="5353050" y="2014280"/>
            <a:chExt cx="2922212" cy="3275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232050-C8B1-50DC-0919-B100261B986F}"/>
                </a:ext>
              </a:extLst>
            </p:cNvPr>
            <p:cNvSpPr/>
            <p:nvPr/>
          </p:nvSpPr>
          <p:spPr>
            <a:xfrm>
              <a:off x="5353050" y="2015749"/>
              <a:ext cx="463042" cy="3261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92C520-0355-16B9-DEDD-AA9D40B6016E}"/>
                </a:ext>
              </a:extLst>
            </p:cNvPr>
            <p:cNvSpPr/>
            <p:nvPr/>
          </p:nvSpPr>
          <p:spPr>
            <a:xfrm>
              <a:off x="6538407" y="2015748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C111BB-1658-2530-C1B5-7C069E766E86}"/>
                </a:ext>
              </a:extLst>
            </p:cNvPr>
            <p:cNvSpPr/>
            <p:nvPr/>
          </p:nvSpPr>
          <p:spPr>
            <a:xfrm>
              <a:off x="7812220" y="2014280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DC5E55-7F4D-32AD-D9D9-7163EB219000}"/>
              </a:ext>
            </a:extLst>
          </p:cNvPr>
          <p:cNvGrpSpPr/>
          <p:nvPr/>
        </p:nvGrpSpPr>
        <p:grpSpPr>
          <a:xfrm>
            <a:off x="8411772" y="2054321"/>
            <a:ext cx="2922212" cy="233552"/>
            <a:chOff x="5353050" y="2014280"/>
            <a:chExt cx="2922212" cy="32759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D7EC89-CE2A-6339-9C47-956F33087BA5}"/>
                </a:ext>
              </a:extLst>
            </p:cNvPr>
            <p:cNvSpPr/>
            <p:nvPr/>
          </p:nvSpPr>
          <p:spPr>
            <a:xfrm>
              <a:off x="5353050" y="2015749"/>
              <a:ext cx="463042" cy="3261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26F865-EBD0-480E-8F3E-780FEBCF5128}"/>
                </a:ext>
              </a:extLst>
            </p:cNvPr>
            <p:cNvSpPr/>
            <p:nvPr/>
          </p:nvSpPr>
          <p:spPr>
            <a:xfrm>
              <a:off x="6538407" y="2015748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C22B79-C0B8-08FC-48FD-8AF58E5DEDCA}"/>
                </a:ext>
              </a:extLst>
            </p:cNvPr>
            <p:cNvSpPr/>
            <p:nvPr/>
          </p:nvSpPr>
          <p:spPr>
            <a:xfrm>
              <a:off x="7812220" y="2014280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FA6D9-5029-9703-193E-C14163B61CE2}"/>
                  </a:ext>
                </a:extLst>
              </p:cNvPr>
              <p:cNvSpPr txBox="1"/>
              <p:nvPr/>
            </p:nvSpPr>
            <p:spPr>
              <a:xfrm>
                <a:off x="509849" y="1933363"/>
                <a:ext cx="9118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FA6D9-5029-9703-193E-C14163B61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49" y="1933363"/>
                <a:ext cx="911833" cy="400110"/>
              </a:xfrm>
              <a:prstGeom prst="rect">
                <a:avLst/>
              </a:prstGeom>
              <a:blipFill>
                <a:blip r:embed="rId5"/>
                <a:stretch>
                  <a:fillRect l="-2778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51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001D38-463F-19CF-6F9D-70E41DCFF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619" y="1946331"/>
                <a:ext cx="4239377" cy="421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(−1.5)</m:t>
                      </m:r>
                      <m:r>
                        <m:rPr>
                          <m:aln/>
                        </m:rP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7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br>
                  <a:rPr lang="en-US" sz="1700" b="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</a:br>
                <a:endParaRPr lang="en-US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001D38-463F-19CF-6F9D-70E41DCFF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19" y="1946331"/>
                <a:ext cx="4239377" cy="42101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F79FAB-D7D3-11E5-933E-D8C1652CB6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type="title"/>
              </p:nvPr>
            </p:nvSpPr>
            <p:spPr>
              <a:xfrm>
                <a:off x="429491" y="365125"/>
                <a:ext cx="11335789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Modifying only the last layer gives 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sz="4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F79FAB-D7D3-11E5-933E-D8C1652CB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491" y="365125"/>
                <a:ext cx="11335789" cy="1325563"/>
              </a:xfrm>
              <a:blipFill>
                <a:blip r:embed="rId4"/>
                <a:stretch>
                  <a:fillRect l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711A734-014B-A198-CE5C-EB3F26E9A317}"/>
              </a:ext>
            </a:extLst>
          </p:cNvPr>
          <p:cNvGrpSpPr/>
          <p:nvPr/>
        </p:nvGrpSpPr>
        <p:grpSpPr>
          <a:xfrm>
            <a:off x="5247894" y="2054321"/>
            <a:ext cx="2922212" cy="233552"/>
            <a:chOff x="5353050" y="2014280"/>
            <a:chExt cx="2922212" cy="3275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008C60-39A8-F804-85DF-F60DA9F88311}"/>
                </a:ext>
              </a:extLst>
            </p:cNvPr>
            <p:cNvSpPr/>
            <p:nvPr/>
          </p:nvSpPr>
          <p:spPr>
            <a:xfrm>
              <a:off x="5353050" y="2015749"/>
              <a:ext cx="463042" cy="3261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AE0973-C2C4-E911-1B2B-52E17760C96A}"/>
                </a:ext>
              </a:extLst>
            </p:cNvPr>
            <p:cNvSpPr/>
            <p:nvPr/>
          </p:nvSpPr>
          <p:spPr>
            <a:xfrm>
              <a:off x="6538407" y="2015748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F87728-88AA-B137-4944-DB2E38E21988}"/>
                </a:ext>
              </a:extLst>
            </p:cNvPr>
            <p:cNvSpPr/>
            <p:nvPr/>
          </p:nvSpPr>
          <p:spPr>
            <a:xfrm>
              <a:off x="7812220" y="2014280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D7A43A-9CA5-A34D-C0C2-9263B782F93A}"/>
              </a:ext>
            </a:extLst>
          </p:cNvPr>
          <p:cNvGrpSpPr/>
          <p:nvPr/>
        </p:nvGrpSpPr>
        <p:grpSpPr>
          <a:xfrm>
            <a:off x="2071451" y="2054321"/>
            <a:ext cx="2922212" cy="233552"/>
            <a:chOff x="5353050" y="2014280"/>
            <a:chExt cx="2922212" cy="3275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232050-C8B1-50DC-0919-B100261B986F}"/>
                </a:ext>
              </a:extLst>
            </p:cNvPr>
            <p:cNvSpPr/>
            <p:nvPr/>
          </p:nvSpPr>
          <p:spPr>
            <a:xfrm>
              <a:off x="5353050" y="2015749"/>
              <a:ext cx="463042" cy="3261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92C520-0355-16B9-DEDD-AA9D40B6016E}"/>
                </a:ext>
              </a:extLst>
            </p:cNvPr>
            <p:cNvSpPr/>
            <p:nvPr/>
          </p:nvSpPr>
          <p:spPr>
            <a:xfrm>
              <a:off x="6538407" y="2015748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C111BB-1658-2530-C1B5-7C069E766E86}"/>
                </a:ext>
              </a:extLst>
            </p:cNvPr>
            <p:cNvSpPr/>
            <p:nvPr/>
          </p:nvSpPr>
          <p:spPr>
            <a:xfrm>
              <a:off x="7812220" y="2014280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DC5E55-7F4D-32AD-D9D9-7163EB219000}"/>
              </a:ext>
            </a:extLst>
          </p:cNvPr>
          <p:cNvGrpSpPr/>
          <p:nvPr/>
        </p:nvGrpSpPr>
        <p:grpSpPr>
          <a:xfrm>
            <a:off x="8411772" y="2054321"/>
            <a:ext cx="2922212" cy="233552"/>
            <a:chOff x="5353050" y="2014280"/>
            <a:chExt cx="2922212" cy="32759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D7EC89-CE2A-6339-9C47-956F33087BA5}"/>
                </a:ext>
              </a:extLst>
            </p:cNvPr>
            <p:cNvSpPr/>
            <p:nvPr/>
          </p:nvSpPr>
          <p:spPr>
            <a:xfrm>
              <a:off x="5353050" y="2015749"/>
              <a:ext cx="463042" cy="3261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26F865-EBD0-480E-8F3E-780FEBCF5128}"/>
                </a:ext>
              </a:extLst>
            </p:cNvPr>
            <p:cNvSpPr/>
            <p:nvPr/>
          </p:nvSpPr>
          <p:spPr>
            <a:xfrm>
              <a:off x="6538407" y="2015748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C22B79-C0B8-08FC-48FD-8AF58E5DEDCA}"/>
                </a:ext>
              </a:extLst>
            </p:cNvPr>
            <p:cNvSpPr/>
            <p:nvPr/>
          </p:nvSpPr>
          <p:spPr>
            <a:xfrm>
              <a:off x="7812220" y="2014280"/>
              <a:ext cx="463042" cy="326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FA6D9-5029-9703-193E-C14163B61CE2}"/>
                  </a:ext>
                </a:extLst>
              </p:cNvPr>
              <p:cNvSpPr txBox="1"/>
              <p:nvPr/>
            </p:nvSpPr>
            <p:spPr>
              <a:xfrm>
                <a:off x="509849" y="1933363"/>
                <a:ext cx="9118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FA6D9-5029-9703-193E-C14163B61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49" y="1933363"/>
                <a:ext cx="911833" cy="400110"/>
              </a:xfrm>
              <a:prstGeom prst="rect">
                <a:avLst/>
              </a:prstGeom>
              <a:blipFill>
                <a:blip r:embed="rId5"/>
                <a:stretch>
                  <a:fillRect l="-2778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744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Provable Pointwise Repair: Last layer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9917C5-2B5F-4F7C-1DC2-A5F3D829E697}"/>
              </a:ext>
            </a:extLst>
          </p:cNvPr>
          <p:cNvGrpSpPr/>
          <p:nvPr/>
        </p:nvGrpSpPr>
        <p:grpSpPr>
          <a:xfrm>
            <a:off x="8092998" y="3879112"/>
            <a:ext cx="3083118" cy="2997713"/>
            <a:chOff x="8824518" y="3889507"/>
            <a:chExt cx="3083118" cy="29977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19876D3-F013-B7ED-897C-CB805C55FA5C}"/>
                    </a:ext>
                  </a:extLst>
                </p:cNvPr>
                <p:cNvSpPr txBox="1"/>
                <p:nvPr/>
              </p:nvSpPr>
              <p:spPr>
                <a:xfrm>
                  <a:off x="9705724" y="6293083"/>
                  <a:ext cx="1424364" cy="594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19876D3-F013-B7ED-897C-CB805C55FA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5724" y="6293083"/>
                  <a:ext cx="1424364" cy="594137"/>
                </a:xfrm>
                <a:prstGeom prst="rect">
                  <a:avLst/>
                </a:prstGeom>
                <a:blipFill>
                  <a:blip r:embed="rId3"/>
                  <a:stretch>
                    <a:fillRect l="-8850" r="-1770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7A8BE0A-C638-E714-7EA7-44DF7B29779D}"/>
                    </a:ext>
                  </a:extLst>
                </p:cNvPr>
                <p:cNvSpPr txBox="1"/>
                <p:nvPr/>
              </p:nvSpPr>
              <p:spPr>
                <a:xfrm>
                  <a:off x="9426961" y="4412408"/>
                  <a:ext cx="2193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7A8BE0A-C638-E714-7EA7-44DF7B297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4412408"/>
                  <a:ext cx="219356" cy="276999"/>
                </a:xfrm>
                <a:prstGeom prst="rect">
                  <a:avLst/>
                </a:prstGeom>
                <a:blipFill>
                  <a:blip r:embed="rId4"/>
                  <a:stretch>
                    <a:fillRect r="-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68EDD70-F405-051B-36F0-AD604ADB5BB8}"/>
                    </a:ext>
                  </a:extLst>
                </p:cNvPr>
                <p:cNvSpPr txBox="1"/>
                <p:nvPr/>
              </p:nvSpPr>
              <p:spPr>
                <a:xfrm>
                  <a:off x="9426961" y="4881860"/>
                  <a:ext cx="2193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68EDD70-F405-051B-36F0-AD604ADB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4881860"/>
                  <a:ext cx="219356" cy="276999"/>
                </a:xfrm>
                <a:prstGeom prst="rect">
                  <a:avLst/>
                </a:prstGeom>
                <a:blipFill>
                  <a:blip r:embed="rId5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9AE3165-579B-E9D0-1131-D7B0C858A63A}"/>
                    </a:ext>
                  </a:extLst>
                </p:cNvPr>
                <p:cNvSpPr txBox="1"/>
                <p:nvPr/>
              </p:nvSpPr>
              <p:spPr>
                <a:xfrm>
                  <a:off x="9426961" y="5309936"/>
                  <a:ext cx="2193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9AE3165-579B-E9D0-1131-D7B0C858A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5309936"/>
                  <a:ext cx="219356" cy="276999"/>
                </a:xfrm>
                <a:prstGeom prst="rect">
                  <a:avLst/>
                </a:prstGeom>
                <a:blipFill>
                  <a:blip r:embed="rId6"/>
                  <a:stretch>
                    <a:fillRect r="-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3E36165-1FF2-C230-7710-668B224B0765}"/>
                </a:ext>
              </a:extLst>
            </p:cNvPr>
            <p:cNvGrpSpPr/>
            <p:nvPr/>
          </p:nvGrpSpPr>
          <p:grpSpPr>
            <a:xfrm>
              <a:off x="8824518" y="3889507"/>
              <a:ext cx="3083118" cy="2288447"/>
              <a:chOff x="1258623" y="2373545"/>
              <a:chExt cx="4452730" cy="330504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1E584C8-6794-83E5-49BE-1293AD7C6A15}"/>
                  </a:ext>
                </a:extLst>
              </p:cNvPr>
              <p:cNvCxnSpPr>
                <a:cxnSpLocks/>
                <a:stCxn id="75" idx="6"/>
                <a:endCxn id="80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5BC7E2B-B7F4-29D3-BBB9-93F985200BFA}"/>
                  </a:ext>
                </a:extLst>
              </p:cNvPr>
              <p:cNvCxnSpPr>
                <a:cxnSpLocks/>
                <a:stCxn id="75" idx="7"/>
                <a:endCxn id="100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E4F12AB-3D73-2CEB-EFFB-19CFE54360E4}"/>
                  </a:ext>
                </a:extLst>
              </p:cNvPr>
              <p:cNvCxnSpPr>
                <a:cxnSpLocks/>
                <a:stCxn id="75" idx="5"/>
                <a:endCxn id="73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8DE406C-8015-3945-461C-682BA6BE6779}"/>
                  </a:ext>
                </a:extLst>
              </p:cNvPr>
              <p:cNvCxnSpPr>
                <a:cxnSpLocks/>
                <a:stCxn id="73" idx="6"/>
                <a:endCxn id="76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BE5E6FF0-3E20-A286-B3ED-2FF9F9C5C73D}"/>
                  </a:ext>
                </a:extLst>
              </p:cNvPr>
              <p:cNvCxnSpPr>
                <a:cxnSpLocks/>
                <a:stCxn id="100" idx="6"/>
                <a:endCxn id="76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B8B4B82-6DDE-B6A2-F143-C08DD2F79C4E}"/>
                  </a:ext>
                </a:extLst>
              </p:cNvPr>
              <p:cNvCxnSpPr>
                <a:cxnSpLocks/>
                <a:stCxn id="80" idx="6"/>
                <a:endCxn id="76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3FFBDD5-566F-19C6-AF0A-94381764E616}"/>
                  </a:ext>
                </a:extLst>
              </p:cNvPr>
              <p:cNvGrpSpPr/>
              <p:nvPr/>
            </p:nvGrpSpPr>
            <p:grpSpPr>
              <a:xfrm>
                <a:off x="3071109" y="2373545"/>
                <a:ext cx="1988852" cy="1200943"/>
                <a:chOff x="4778886" y="1560355"/>
                <a:chExt cx="1988852" cy="120094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8252FB8B-3483-3C95-223A-D62E683A59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0585" y="2292905"/>
                      <a:ext cx="967153" cy="4683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200"/>
                    </a:p>
                  </p:txBody>
                </p:sp>
              </mc:Choice>
              <mc:Fallback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8252FB8B-3483-3C95-223A-D62E683A59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0585" y="2292905"/>
                      <a:ext cx="967153" cy="46839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FEC805D-F9DB-DD6B-99A7-639BAD3862DD}"/>
                    </a:ext>
                  </a:extLst>
                </p:cNvPr>
                <p:cNvGrpSpPr/>
                <p:nvPr/>
              </p:nvGrpSpPr>
              <p:grpSpPr>
                <a:xfrm>
                  <a:off x="4778886" y="1560355"/>
                  <a:ext cx="643914" cy="1029845"/>
                  <a:chOff x="4778886" y="1560355"/>
                  <a:chExt cx="643914" cy="1029845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D3E16A6-4F52-C064-EB30-94C23E06E9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19926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DDC8AC0B-0B71-6F49-ADC8-57B7C4973DF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78886" y="1560355"/>
                        <a:ext cx="316800" cy="4000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DDC8AC0B-0B71-6F49-ADC8-57B7C4973DF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78886" y="1560355"/>
                        <a:ext cx="316800" cy="40005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5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CB65596-5CC9-ECDC-2088-F8F67303A74D}"/>
                  </a:ext>
                </a:extLst>
              </p:cNvPr>
              <p:cNvGrpSpPr/>
              <p:nvPr/>
            </p:nvGrpSpPr>
            <p:grpSpPr>
              <a:xfrm>
                <a:off x="1258623" y="3517612"/>
                <a:ext cx="4315200" cy="1023378"/>
                <a:chOff x="2966400" y="2704422"/>
                <a:chExt cx="4315200" cy="1023378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4C6F944-3912-1EF9-27D8-9E04084A97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664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4F91F64-5F8E-F270-6D42-C20A22E2D1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840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739AD8F-833F-E560-BC2D-3C0EC1C41847}"/>
                    </a:ext>
                  </a:extLst>
                </p:cNvPr>
                <p:cNvGrpSpPr/>
                <p:nvPr/>
              </p:nvGrpSpPr>
              <p:grpSpPr>
                <a:xfrm>
                  <a:off x="4777462" y="2704422"/>
                  <a:ext cx="1874060" cy="1023378"/>
                  <a:chOff x="4777462" y="2704422"/>
                  <a:chExt cx="1874060" cy="1023378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B28E896C-35B1-2D64-FFD1-92547722C2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5" y="2985351"/>
                        <a:ext cx="850937" cy="46644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B28E896C-35B1-2D64-FFD1-92547722C2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5" y="2985351"/>
                        <a:ext cx="850937" cy="46644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6928EB1A-71FC-2539-BCBA-250367D02805}"/>
                      </a:ext>
                    </a:extLst>
                  </p:cNvPr>
                  <p:cNvGrpSpPr/>
                  <p:nvPr/>
                </p:nvGrpSpPr>
                <p:grpSpPr>
                  <a:xfrm>
                    <a:off x="4777462" y="2704422"/>
                    <a:ext cx="645338" cy="1023378"/>
                    <a:chOff x="4777462" y="2704422"/>
                    <a:chExt cx="645338" cy="1023378"/>
                  </a:xfrm>
                </p:grpSpPr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BEAF5B28-0869-3C39-4D4E-09C1B024ED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31302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97" name="TextBox 96">
                          <a:extLst>
                            <a:ext uri="{FF2B5EF4-FFF2-40B4-BE49-F238E27FC236}">
                              <a16:creationId xmlns:a16="http://schemas.microsoft.com/office/drawing/2014/main" id="{B8955582-A959-ED7C-2696-122D2033775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77462" y="2704422"/>
                          <a:ext cx="316800" cy="40005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p:txBody>
                    </p:sp>
                  </mc:Choice>
                  <mc:Fallback>
                    <p:sp>
                      <p:nvSpPr>
                        <p:cNvPr id="97" name="TextBox 96">
                          <a:extLst>
                            <a:ext uri="{FF2B5EF4-FFF2-40B4-BE49-F238E27FC236}">
                              <a16:creationId xmlns:a16="http://schemas.microsoft.com/office/drawing/2014/main" id="{B8955582-A959-ED7C-2696-122D2033775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77462" y="2704422"/>
                          <a:ext cx="316800" cy="400051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r="-5263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04D4FFF-A14E-A4D4-ACAA-33DE7FB98C10}"/>
                  </a:ext>
                </a:extLst>
              </p:cNvPr>
              <p:cNvGrpSpPr/>
              <p:nvPr/>
            </p:nvGrpSpPr>
            <p:grpSpPr>
              <a:xfrm>
                <a:off x="3066840" y="4446471"/>
                <a:ext cx="1342768" cy="1232119"/>
                <a:chOff x="4774617" y="3633281"/>
                <a:chExt cx="1342768" cy="1232119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5BADD47F-3C3F-48BC-F12F-9ECD0049FC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0585" y="3633281"/>
                      <a:ext cx="316800" cy="4667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200"/>
                    </a:p>
                  </p:txBody>
                </p:sp>
              </mc:Choice>
              <mc:Fallback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5BADD47F-3C3F-48BC-F12F-9ECD0049FC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0585" y="3633281"/>
                      <a:ext cx="316800" cy="46672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10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1B2C0565-B45F-CC41-79B3-3FC0A92807CA}"/>
                    </a:ext>
                  </a:extLst>
                </p:cNvPr>
                <p:cNvGrpSpPr/>
                <p:nvPr/>
              </p:nvGrpSpPr>
              <p:grpSpPr>
                <a:xfrm>
                  <a:off x="4774617" y="3833284"/>
                  <a:ext cx="648183" cy="1032116"/>
                  <a:chOff x="4774617" y="3833284"/>
                  <a:chExt cx="648183" cy="1032116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2AAF28CE-E4D2-B015-EFB5-5CE78D53B8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42678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0B4FBB59-0563-015C-C267-71598A21EB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74617" y="3833284"/>
                        <a:ext cx="316802" cy="4000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1200" dirty="0"/>
                      </a:p>
                    </p:txBody>
                  </p:sp>
                </mc:Choice>
                <mc:Fallback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0B4FBB59-0563-015C-C267-71598A21EB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74617" y="3833284"/>
                        <a:ext cx="316802" cy="40005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r="-4736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A88D5E0-6358-D81A-BA4B-72E07A4B67E7}"/>
                      </a:ext>
                    </a:extLst>
                  </p:cNvPr>
                  <p:cNvSpPr txBox="1"/>
                  <p:nvPr/>
                </p:nvSpPr>
                <p:spPr>
                  <a:xfrm>
                    <a:off x="4886351" y="3532088"/>
                    <a:ext cx="825002" cy="4649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A88D5E0-6358-D81A-BA4B-72E07A4B67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6351" y="3532088"/>
                    <a:ext cx="825002" cy="46496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C679D1F-8777-3918-95EC-4099813C66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8620830"/>
                  </p:ext>
                </p:extLst>
              </p:nvPr>
            </p:nvGraphicFramePr>
            <p:xfrm>
              <a:off x="839038" y="1574179"/>
              <a:ext cx="11352962" cy="16880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5776">
                      <a:extLst>
                        <a:ext uri="{9D8B030D-6E8A-4147-A177-3AD203B41FA5}">
                          <a16:colId xmlns:a16="http://schemas.microsoft.com/office/drawing/2014/main" val="1908702313"/>
                        </a:ext>
                      </a:extLst>
                    </a:gridCol>
                    <a:gridCol w="852907">
                      <a:extLst>
                        <a:ext uri="{9D8B030D-6E8A-4147-A177-3AD203B41FA5}">
                          <a16:colId xmlns:a16="http://schemas.microsoft.com/office/drawing/2014/main" val="776324695"/>
                        </a:ext>
                      </a:extLst>
                    </a:gridCol>
                    <a:gridCol w="3244411">
                      <a:extLst>
                        <a:ext uri="{9D8B030D-6E8A-4147-A177-3AD203B41FA5}">
                          <a16:colId xmlns:a16="http://schemas.microsoft.com/office/drawing/2014/main" val="526768488"/>
                        </a:ext>
                      </a:extLst>
                    </a:gridCol>
                    <a:gridCol w="1362785">
                      <a:extLst>
                        <a:ext uri="{9D8B030D-6E8A-4147-A177-3AD203B41FA5}">
                          <a16:colId xmlns:a16="http://schemas.microsoft.com/office/drawing/2014/main" val="862316801"/>
                        </a:ext>
                      </a:extLst>
                    </a:gridCol>
                    <a:gridCol w="425736">
                      <a:extLst>
                        <a:ext uri="{9D8B030D-6E8A-4147-A177-3AD203B41FA5}">
                          <a16:colId xmlns:a16="http://schemas.microsoft.com/office/drawing/2014/main" val="876534478"/>
                        </a:ext>
                      </a:extLst>
                    </a:gridCol>
                    <a:gridCol w="3331347">
                      <a:extLst>
                        <a:ext uri="{9D8B030D-6E8A-4147-A177-3AD203B41FA5}">
                          <a16:colId xmlns:a16="http://schemas.microsoft.com/office/drawing/2014/main" val="173660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Find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parameters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200" b="0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5787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dist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that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minimizes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22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/>
                                  <m:t>and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−1.5</m:t>
                                        </m:r>
                                      </m:e>
                                    </m:d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−1.5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200" b="0" dirty="0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73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subject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to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≝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−1.5</m:t>
                                    </m:r>
                                  </m:e>
                                </m:d>
                                <m:r>
                                  <m:rPr>
                                    <m:aln/>
                                  </m:r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0070C0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</m:oMath>
                            </m:oMathPara>
                          </a14:m>
                          <a:endParaRPr lang="en-US" sz="22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≝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sup>
                                </m:s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−1.5</m:t>
                                    </m:r>
                                  </m:e>
                                </m:d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≤0.1</m:t>
                                </m:r>
                              </m:oMath>
                            </m:oMathPara>
                          </a14:m>
                          <a:endParaRPr 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444801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C679D1F-8777-3918-95EC-4099813C66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8620830"/>
                  </p:ext>
                </p:extLst>
              </p:nvPr>
            </p:nvGraphicFramePr>
            <p:xfrm>
              <a:off x="839038" y="1574179"/>
              <a:ext cx="11352962" cy="16880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5776">
                      <a:extLst>
                        <a:ext uri="{9D8B030D-6E8A-4147-A177-3AD203B41FA5}">
                          <a16:colId xmlns:a16="http://schemas.microsoft.com/office/drawing/2014/main" val="1908702313"/>
                        </a:ext>
                      </a:extLst>
                    </a:gridCol>
                    <a:gridCol w="852907">
                      <a:extLst>
                        <a:ext uri="{9D8B030D-6E8A-4147-A177-3AD203B41FA5}">
                          <a16:colId xmlns:a16="http://schemas.microsoft.com/office/drawing/2014/main" val="776324695"/>
                        </a:ext>
                      </a:extLst>
                    </a:gridCol>
                    <a:gridCol w="3244411">
                      <a:extLst>
                        <a:ext uri="{9D8B030D-6E8A-4147-A177-3AD203B41FA5}">
                          <a16:colId xmlns:a16="http://schemas.microsoft.com/office/drawing/2014/main" val="526768488"/>
                        </a:ext>
                      </a:extLst>
                    </a:gridCol>
                    <a:gridCol w="1362785">
                      <a:extLst>
                        <a:ext uri="{9D8B030D-6E8A-4147-A177-3AD203B41FA5}">
                          <a16:colId xmlns:a16="http://schemas.microsoft.com/office/drawing/2014/main" val="862316801"/>
                        </a:ext>
                      </a:extLst>
                    </a:gridCol>
                    <a:gridCol w="425736">
                      <a:extLst>
                        <a:ext uri="{9D8B030D-6E8A-4147-A177-3AD203B41FA5}">
                          <a16:colId xmlns:a16="http://schemas.microsoft.com/office/drawing/2014/main" val="876534478"/>
                        </a:ext>
                      </a:extLst>
                    </a:gridCol>
                    <a:gridCol w="3331347">
                      <a:extLst>
                        <a:ext uri="{9D8B030D-6E8A-4147-A177-3AD203B41FA5}">
                          <a16:colId xmlns:a16="http://schemas.microsoft.com/office/drawing/2014/main" val="173660928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595" r="-432738" b="-308333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3278" r="-138" b="-30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5787300"/>
                      </a:ext>
                    </a:extLst>
                  </a:tr>
                  <a:tr h="5908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595" t="-76596" r="-432738" b="-136170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3278" t="-76596" r="-138" b="-136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737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595" t="-162745" r="-432738" b="-25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52239" t="-162745" r="-985075" b="-25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92188" t="-162745" r="-157813" b="-25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459813" t="-162745" r="-277570" b="-25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761765" t="-162745" r="-773529" b="-25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41603" t="-162745" r="-382" b="-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44801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2291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Provable </a:t>
            </a:r>
            <a:r>
              <a:rPr lang="en-US" sz="3200" b="1" dirty="0">
                <a:solidFill>
                  <a:srgbClr val="0070C0"/>
                </a:solidFill>
              </a:rPr>
              <a:t>Repair</a:t>
            </a:r>
            <a:endParaRPr lang="en-US" sz="3200" dirty="0"/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64DB0E90-6AE3-3BAC-B209-EDB28043B97C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/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772" t="-6818" r="-877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972092-74B3-EF9C-3B46-02C93B910751}"/>
              </a:ext>
            </a:extLst>
          </p:cNvPr>
          <p:cNvSpPr txBox="1"/>
          <p:nvPr/>
        </p:nvSpPr>
        <p:spPr>
          <a:xfrm>
            <a:off x="4288190" y="2290444"/>
            <a:ext cx="3055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Repair Specification</a:t>
            </a:r>
          </a:p>
        </p:txBody>
      </p:sp>
      <p:sp>
        <p:nvSpPr>
          <p:cNvPr id="22" name="Right Arrow 8">
            <a:extLst>
              <a:ext uri="{FF2B5EF4-FFF2-40B4-BE49-F238E27FC236}">
                <a16:creationId xmlns:a16="http://schemas.microsoft.com/office/drawing/2014/main" id="{61936BB3-4480-AFEB-C12A-426D9A8CB143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/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≤0.1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blipFill>
                <a:blip r:embed="rId4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108BF86-1217-1E53-47F9-2A24C21F8DBD}"/>
              </a:ext>
            </a:extLst>
          </p:cNvPr>
          <p:cNvGrpSpPr>
            <a:grpSpLocks noChangeAspect="1"/>
          </p:cNvGrpSpPr>
          <p:nvPr/>
        </p:nvGrpSpPr>
        <p:grpSpPr>
          <a:xfrm>
            <a:off x="449811" y="3957682"/>
            <a:ext cx="3045106" cy="2232567"/>
            <a:chOff x="7668836" y="-89485"/>
            <a:chExt cx="4397832" cy="32243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EEC2DB-C67E-79AB-59A7-5690028D442F}"/>
                </a:ext>
              </a:extLst>
            </p:cNvPr>
            <p:cNvGrpSpPr/>
            <p:nvPr/>
          </p:nvGrpSpPr>
          <p:grpSpPr>
            <a:xfrm>
              <a:off x="7668836" y="-89485"/>
              <a:ext cx="4397832" cy="3224340"/>
              <a:chOff x="1258623" y="2454250"/>
              <a:chExt cx="4397832" cy="322434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EC0B9A-8C11-F16F-6B45-2DD7CD8E5B37}"/>
                  </a:ext>
                </a:extLst>
              </p:cNvPr>
              <p:cNvCxnSpPr>
                <a:cxnSpLocks/>
                <a:stCxn id="54" idx="6"/>
                <a:endCxn id="59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990A1E5-2281-6C7D-9814-EAF534589FEF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C4C48B8-2039-E87A-5A97-269BDA081A8F}"/>
                  </a:ext>
                </a:extLst>
              </p:cNvPr>
              <p:cNvCxnSpPr>
                <a:cxnSpLocks/>
                <a:stCxn id="54" idx="5"/>
                <a:endCxn id="52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63AA516-1BE5-8ECA-8EEF-D7BB29C8DC1E}"/>
                  </a:ext>
                </a:extLst>
              </p:cNvPr>
              <p:cNvCxnSpPr>
                <a:cxnSpLocks/>
                <a:stCxn id="52" idx="6"/>
                <a:endCxn id="55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799016C-0A28-1BEB-355C-F276D189ACED}"/>
                  </a:ext>
                </a:extLst>
              </p:cNvPr>
              <p:cNvCxnSpPr>
                <a:cxnSpLocks/>
                <a:stCxn id="63" idx="6"/>
                <a:endCxn id="55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70F0F13-9B9D-B1E2-FD16-DCCA5E7C27A8}"/>
                  </a:ext>
                </a:extLst>
              </p:cNvPr>
              <p:cNvCxnSpPr>
                <a:cxnSpLocks/>
                <a:stCxn id="59" idx="6"/>
                <a:endCxn id="55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FE80AE-9466-F8F2-973F-1D7FC08AF6D2}"/>
                  </a:ext>
                </a:extLst>
              </p:cNvPr>
              <p:cNvGrpSpPr/>
              <p:nvPr/>
            </p:nvGrpSpPr>
            <p:grpSpPr>
              <a:xfrm>
                <a:off x="3117423" y="2454250"/>
                <a:ext cx="2053798" cy="1233262"/>
                <a:chOff x="4825200" y="1641060"/>
                <a:chExt cx="2053798" cy="123326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4A0BE7AB-3EEF-677C-D3EA-3F1E015FB5EB}"/>
                    </a:ext>
                  </a:extLst>
                </p:cNvPr>
                <p:cNvGrpSpPr/>
                <p:nvPr/>
              </p:nvGrpSpPr>
              <p:grpSpPr>
                <a:xfrm>
                  <a:off x="4825200" y="1641060"/>
                  <a:ext cx="597600" cy="949140"/>
                  <a:chOff x="4825200" y="1641060"/>
                  <a:chExt cx="597600" cy="949140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B7A15C26-B972-BCE4-2779-A21B084C03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19926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DC76A6-87BA-4C26-916D-383FFDF7A768}"/>
                  </a:ext>
                </a:extLst>
              </p:cNvPr>
              <p:cNvGrpSpPr/>
              <p:nvPr/>
            </p:nvGrpSpPr>
            <p:grpSpPr>
              <a:xfrm>
                <a:off x="1258623" y="3598319"/>
                <a:ext cx="4315200" cy="942671"/>
                <a:chOff x="2966400" y="2785129"/>
                <a:chExt cx="4315200" cy="942671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B209643-6224-57B0-11E8-9430855FC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664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397A0BAC-AA30-FAC6-C4A4-5C14A482BA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840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02BF8B0-6496-EB03-091D-7753E221EF81}"/>
                    </a:ext>
                  </a:extLst>
                </p:cNvPr>
                <p:cNvGrpSpPr/>
                <p:nvPr/>
              </p:nvGrpSpPr>
              <p:grpSpPr>
                <a:xfrm>
                  <a:off x="4825200" y="2785129"/>
                  <a:ext cx="1826322" cy="942671"/>
                  <a:chOff x="4825200" y="2785129"/>
                  <a:chExt cx="1826322" cy="94267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30E971A8-BABF-A8F3-0DF8-83048483F36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597600" cy="942671"/>
                    <a:chOff x="4825200" y="2785129"/>
                    <a:chExt cx="597600" cy="942671"/>
                  </a:xfrm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12F5145B-63BB-7190-DAE9-C7C60B8E89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31302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16865ED-6073-C566-248D-BD7A78246FF1}"/>
                  </a:ext>
                </a:extLst>
              </p:cNvPr>
              <p:cNvGrpSpPr/>
              <p:nvPr/>
            </p:nvGrpSpPr>
            <p:grpSpPr>
              <a:xfrm>
                <a:off x="3117423" y="4549185"/>
                <a:ext cx="1470972" cy="1129405"/>
                <a:chOff x="4825200" y="3735995"/>
                <a:chExt cx="1470972" cy="11294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2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8F62227D-B4AF-6E38-7E89-ACDABAB0DA5D}"/>
                    </a:ext>
                  </a:extLst>
                </p:cNvPr>
                <p:cNvGrpSpPr/>
                <p:nvPr/>
              </p:nvGrpSpPr>
              <p:grpSpPr>
                <a:xfrm>
                  <a:off x="4825200" y="3913989"/>
                  <a:ext cx="597600" cy="951411"/>
                  <a:chOff x="4825200" y="3913989"/>
                  <a:chExt cx="597600" cy="95141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72F74272-DEF0-DC96-8EF9-3A2EA38083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42678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/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blipFill>
                  <a:blip r:embed="rId12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/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/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blipFill>
                  <a:blip r:embed="rId14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04AAB-802B-F479-3A83-D295393AB971}"/>
              </a:ext>
            </a:extLst>
          </p:cNvPr>
          <p:cNvGrpSpPr/>
          <p:nvPr/>
        </p:nvGrpSpPr>
        <p:grpSpPr>
          <a:xfrm>
            <a:off x="7356746" y="3933091"/>
            <a:ext cx="3856178" cy="2861054"/>
            <a:chOff x="7356746" y="3933091"/>
            <a:chExt cx="3856178" cy="2861054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1356A622-9603-1F0A-3C89-457DAACD763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/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Repaired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blipFill>
                  <a:blip r:embed="rId15"/>
                  <a:stretch>
                    <a:fillRect l="-4367" r="-262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0FF4EE-CFA1-C2AF-A471-4B2A190749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94640" y="3933091"/>
              <a:ext cx="3045106" cy="2232567"/>
              <a:chOff x="7668836" y="-89485"/>
              <a:chExt cx="4397832" cy="3224340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63A590E-CB28-F936-8C42-31909C9D9CEA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12B738F9-96A8-4A60-C506-BF524712E9CE}"/>
                    </a:ext>
                  </a:extLst>
                </p:cNvPr>
                <p:cNvCxnSpPr>
                  <a:cxnSpLocks/>
                  <a:stCxn id="84" idx="6"/>
                  <a:endCxn id="8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73EC5848-8DF8-A822-3806-19DFACB34945}"/>
                    </a:ext>
                  </a:extLst>
                </p:cNvPr>
                <p:cNvCxnSpPr>
                  <a:cxnSpLocks/>
                  <a:stCxn id="84" idx="7"/>
                  <a:endCxn id="9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0988BB22-E478-59AE-5E7B-1ECC818F3EFE}"/>
                    </a:ext>
                  </a:extLst>
                </p:cNvPr>
                <p:cNvCxnSpPr>
                  <a:cxnSpLocks/>
                  <a:stCxn id="84" idx="5"/>
                  <a:endCxn id="8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11BF078D-BF81-BBAC-770D-00CF2F6F8DEB}"/>
                    </a:ext>
                  </a:extLst>
                </p:cNvPr>
                <p:cNvCxnSpPr>
                  <a:cxnSpLocks/>
                  <a:stCxn id="82" idx="6"/>
                  <a:endCxn id="8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2E9CEF93-9BDA-629A-0C03-832729BB20DB}"/>
                    </a:ext>
                  </a:extLst>
                </p:cNvPr>
                <p:cNvCxnSpPr>
                  <a:cxnSpLocks/>
                  <a:stCxn id="93" idx="6"/>
                  <a:endCxn id="8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E3264ED3-29A9-E066-67CA-314397637308}"/>
                    </a:ext>
                  </a:extLst>
                </p:cNvPr>
                <p:cNvCxnSpPr>
                  <a:cxnSpLocks/>
                  <a:stCxn id="89" idx="6"/>
                  <a:endCxn id="8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78863B80-3BCD-B9E7-9690-9F63C2EEFB85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233262"/>
                  <a:chOff x="4825200" y="1641060"/>
                  <a:chExt cx="2053798" cy="123326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91" name="TextBox 90">
                        <a:extLst>
                          <a:ext uri="{FF2B5EF4-FFF2-40B4-BE49-F238E27FC236}">
                            <a16:creationId xmlns:a16="http://schemas.microsoft.com/office/drawing/2014/main" id="{637B93DE-DD69-C574-D50B-4CED4385CB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91" name="TextBox 90">
                        <a:extLst>
                          <a:ext uri="{FF2B5EF4-FFF2-40B4-BE49-F238E27FC236}">
                            <a16:creationId xmlns:a16="http://schemas.microsoft.com/office/drawing/2014/main" id="{637B93DE-DD69-C574-D50B-4CED4385CBC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5C4AFF44-F7BF-F041-B2E4-17872B2D93E6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9C1195A7-D3BC-F2CB-EFED-11D98920DE0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94" name="TextBox 93">
                          <a:extLst>
                            <a:ext uri="{FF2B5EF4-FFF2-40B4-BE49-F238E27FC236}">
                              <a16:creationId xmlns:a16="http://schemas.microsoft.com/office/drawing/2014/main" id="{DEE1A44E-32C1-8D3A-26A1-C186B6B0611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94" name="TextBox 93">
                          <a:extLst>
                            <a:ext uri="{FF2B5EF4-FFF2-40B4-BE49-F238E27FC236}">
                              <a16:creationId xmlns:a16="http://schemas.microsoft.com/office/drawing/2014/main" id="{DEE1A44E-32C1-8D3A-26A1-C186B6B0611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167D9B6E-F8CC-7898-C8D1-1BA1D98B3C9E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BAA6D2BA-E526-BB11-BE6D-8B25CE9F17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E8871CDB-967E-027A-E782-9253C3C4CF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CA864335-5AAD-C293-8FFA-CF8AD75CFA10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069C011-3DFB-C871-B6E1-BA0F79864F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069C011-3DFB-C871-B6E1-BA0F79864F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DB6F251A-3BBE-93B3-5BBD-3C63D8988C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89" name="Oval 88">
                        <a:extLst>
                          <a:ext uri="{FF2B5EF4-FFF2-40B4-BE49-F238E27FC236}">
                            <a16:creationId xmlns:a16="http://schemas.microsoft.com/office/drawing/2014/main" id="{2F22B096-C99F-3184-CC2B-E77B0899893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90" name="TextBox 89">
                            <a:extLst>
                              <a:ext uri="{FF2B5EF4-FFF2-40B4-BE49-F238E27FC236}">
                                <a16:creationId xmlns:a16="http://schemas.microsoft.com/office/drawing/2014/main" id="{9C513794-6150-C146-886E-646F7B40045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/>
                          </a:p>
                        </p:txBody>
                      </p:sp>
                    </mc:Choice>
                    <mc:Fallback>
                      <p:sp>
                        <p:nvSpPr>
                          <p:cNvPr id="90" name="TextBox 89">
                            <a:extLst>
                              <a:ext uri="{FF2B5EF4-FFF2-40B4-BE49-F238E27FC236}">
                                <a16:creationId xmlns:a16="http://schemas.microsoft.com/office/drawing/2014/main" id="{9C513794-6150-C146-886E-646F7B40045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blipFill>
                            <a:blip r:embed="rId18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5C4BCBDB-04D0-E01B-CD43-25A109C4428C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BA9D34B4-56AB-A360-EC91-0A02DD6A05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BA9D34B4-56AB-A360-EC91-0A02DD6A054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9C11700A-BA4A-D37A-32B4-E0AD59A74DD0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2FC3C135-15F0-E600-E041-7FD6F82211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83" name="TextBox 82">
                          <a:extLst>
                            <a:ext uri="{FF2B5EF4-FFF2-40B4-BE49-F238E27FC236}">
                              <a16:creationId xmlns:a16="http://schemas.microsoft.com/office/drawing/2014/main" id="{F091E9DE-EEEA-D50E-62BE-D351A17363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83" name="TextBox 82">
                          <a:extLst>
                            <a:ext uri="{FF2B5EF4-FFF2-40B4-BE49-F238E27FC236}">
                              <a16:creationId xmlns:a16="http://schemas.microsoft.com/office/drawing/2014/main" id="{F091E9DE-EEEA-D50E-62BE-D351A173639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D2F9D9BB-EFC8-BF3B-9273-6C26518DC1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D2F9D9BB-EFC8-BF3B-9273-6C26518DC1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78706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C4DE59D-7C80-DF44-E4AB-D6780144864D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C4DE59D-7C80-DF44-E4AB-D678014486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8"/>
                    <a:ext cx="316801" cy="47870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7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DCA301E-C250-F219-6CED-F358547DDD7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DCA301E-C250-F219-6CED-F358547DD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97D3EDA-5BA8-090E-2677-E5F21E52F0D3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97D3EDA-5BA8-090E-2677-E5F21E52F0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1" cy="47870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47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4B2983B-4102-32D3-1AA0-F0E6532CE027}"/>
                    </a:ext>
                  </a:extLst>
                </p:cNvPr>
                <p:cNvSpPr/>
                <p:nvPr/>
              </p:nvSpPr>
              <p:spPr>
                <a:xfrm>
                  <a:off x="10180854" y="4442874"/>
                  <a:ext cx="401031" cy="26702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Ins="4572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4B2983B-4102-32D3-1AA0-F0E6532CE0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0854" y="4442874"/>
                  <a:ext cx="401031" cy="2670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Provable Pointwise Repair: Last layer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427B18-9EC6-4EE5-A4C0-3A02E338E45B}"/>
              </a:ext>
            </a:extLst>
          </p:cNvPr>
          <p:cNvGrpSpPr/>
          <p:nvPr/>
        </p:nvGrpSpPr>
        <p:grpSpPr>
          <a:xfrm>
            <a:off x="656703" y="1767478"/>
            <a:ext cx="2592323" cy="2221992"/>
            <a:chOff x="656703" y="1767478"/>
            <a:chExt cx="2592323" cy="222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FCC881-3DA8-6BB0-1CB9-EFD4320BC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56703" y="1767478"/>
              <a:ext cx="2592323" cy="22219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958533E-1741-84FC-4244-B824077C4019}"/>
                    </a:ext>
                  </a:extLst>
                </p:cNvPr>
                <p:cNvSpPr txBox="1"/>
                <p:nvPr/>
              </p:nvSpPr>
              <p:spPr>
                <a:xfrm>
                  <a:off x="1214792" y="1958203"/>
                  <a:ext cx="133383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r>
                    <a:rPr lang="en-US" sz="1600">
                      <a:solidFill>
                        <a:srgbClr val="FF0000"/>
                      </a:solidFill>
                    </a:rPr>
                    <a:t> violated</a:t>
                  </a: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958533E-1741-84FC-4244-B824077C4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792" y="1958203"/>
                  <a:ext cx="1333834" cy="338554"/>
                </a:xfrm>
                <a:prstGeom prst="rect">
                  <a:avLst/>
                </a:prstGeom>
                <a:blipFill>
                  <a:blip r:embed="rId26"/>
                  <a:stretch>
                    <a:fillRect t="-740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415CBD8-8B42-0398-3F7A-B7389B484C6B}"/>
                </a:ext>
              </a:extLst>
            </p:cNvPr>
            <p:cNvCxnSpPr/>
            <p:nvPr/>
          </p:nvCxnSpPr>
          <p:spPr>
            <a:xfrm>
              <a:off x="1473620" y="2252659"/>
              <a:ext cx="0" cy="26161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3353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99D6381E-966A-426F-F8CC-1C29F15193A6}"/>
              </a:ext>
            </a:extLst>
          </p:cNvPr>
          <p:cNvSpPr>
            <a:spLocks/>
          </p:cNvSpPr>
          <p:nvPr/>
        </p:nvSpPr>
        <p:spPr>
          <a:xfrm>
            <a:off x="747331" y="1722120"/>
            <a:ext cx="5150549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rgbClr val="0070C0"/>
                </a:solidFill>
              </a:rPr>
              <a:t>Computer Vision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4602E-4D9B-B9E0-B72C-F97CA253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</a:t>
            </a:r>
            <a:r>
              <a:rPr lang="en-US" dirty="0">
                <a:solidFill>
                  <a:srgbClr val="00B050"/>
                </a:solidFill>
              </a:rPr>
              <a:t>Applications</a:t>
            </a:r>
            <a:endParaRPr lang="en-US" dirty="0"/>
          </a:p>
        </p:txBody>
      </p:sp>
      <p:pic>
        <p:nvPicPr>
          <p:cNvPr id="8" name="Picture 7" descr="A cat lying on a table&#10;&#10;Description automatically generated with low confidence">
            <a:extLst>
              <a:ext uri="{FF2B5EF4-FFF2-40B4-BE49-F238E27FC236}">
                <a16:creationId xmlns:a16="http://schemas.microsoft.com/office/drawing/2014/main" id="{70CD67C9-74DB-6939-5C09-59AD7AB1D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r="16600"/>
          <a:stretch/>
        </p:blipFill>
        <p:spPr>
          <a:xfrm>
            <a:off x="1496418" y="2454552"/>
            <a:ext cx="1242779" cy="1242779"/>
          </a:xfrm>
          <a:prstGeom prst="rect">
            <a:avLst/>
          </a:prstGeom>
          <a:ln>
            <a:noFill/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F9BFEB3-BD81-2D3E-7DEE-623AE53119EC}"/>
              </a:ext>
            </a:extLst>
          </p:cNvPr>
          <p:cNvGrpSpPr/>
          <p:nvPr/>
        </p:nvGrpSpPr>
        <p:grpSpPr>
          <a:xfrm>
            <a:off x="3102606" y="2833625"/>
            <a:ext cx="1642824" cy="484632"/>
            <a:chOff x="3102606" y="2833625"/>
            <a:chExt cx="1642824" cy="4846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26678A-D59B-9BBF-8094-56F7B9DA5D76}"/>
                </a:ext>
              </a:extLst>
            </p:cNvPr>
            <p:cNvSpPr txBox="1"/>
            <p:nvPr/>
          </p:nvSpPr>
          <p:spPr>
            <a:xfrm>
              <a:off x="4034466" y="2875886"/>
              <a:ext cx="7109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/>
                <a:t>“cat”</a:t>
              </a:r>
            </a:p>
          </p:txBody>
        </p:sp>
        <p:sp>
          <p:nvSpPr>
            <p:cNvPr id="14" name="Right Arrow 12">
              <a:extLst>
                <a:ext uri="{FF2B5EF4-FFF2-40B4-BE49-F238E27FC236}">
                  <a16:creationId xmlns:a16="http://schemas.microsoft.com/office/drawing/2014/main" id="{B8083AFC-0A7E-2978-400D-A7E34E15DB7E}"/>
                </a:ext>
              </a:extLst>
            </p:cNvPr>
            <p:cNvSpPr/>
            <p:nvPr/>
          </p:nvSpPr>
          <p:spPr>
            <a:xfrm>
              <a:off x="3102606" y="2833625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1627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255-86D8-194F-5410-FBA84462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ImageNet </a:t>
            </a:r>
            <a:r>
              <a:rPr lang="en-US" dirty="0">
                <a:solidFill>
                  <a:srgbClr val="0070C0"/>
                </a:solidFill>
              </a:rPr>
              <a:t>Last Layer </a:t>
            </a:r>
            <a:r>
              <a:rPr lang="en-US" dirty="0"/>
              <a:t>Repair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Last Layer Provable Repair</a:t>
            </a:r>
            <a:endParaRPr lang="en-US" sz="2400" dirty="0"/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B6157F-6678-299F-3274-894168E892CD}"/>
              </a:ext>
            </a:extLst>
          </p:cNvPr>
          <p:cNvGrpSpPr/>
          <p:nvPr/>
        </p:nvGrpSpPr>
        <p:grpSpPr>
          <a:xfrm>
            <a:off x="2584323" y="1472924"/>
            <a:ext cx="6512814" cy="2439014"/>
            <a:chOff x="2584323" y="1472924"/>
            <a:chExt cx="6512814" cy="24390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BD111A-D140-2A8B-291B-F565563908AA}"/>
                </a:ext>
              </a:extLst>
            </p:cNvPr>
            <p:cNvSpPr txBox="1"/>
            <p:nvPr/>
          </p:nvSpPr>
          <p:spPr>
            <a:xfrm>
              <a:off x="2584323" y="1472924"/>
              <a:ext cx="65128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Pointwise Repair Specification</a:t>
              </a:r>
            </a:p>
            <a:p>
              <a:pPr algn="ctr"/>
              <a:r>
                <a:rPr lang="en-US" sz="2000" dirty="0"/>
                <a:t>50 </a:t>
              </a:r>
              <a:r>
                <a:rPr lang="en-US" sz="2000" dirty="0">
                  <a:solidFill>
                    <a:srgbClr val="FF0000"/>
                  </a:solidFill>
                </a:rPr>
                <a:t>misclassified</a:t>
              </a:r>
              <a:r>
                <a:rPr lang="en-US" sz="2000" dirty="0"/>
                <a:t> fog-corrupted images from ImageNet-C</a:t>
              </a:r>
            </a:p>
          </p:txBody>
        </p:sp>
        <p:pic>
          <p:nvPicPr>
            <p:cNvPr id="75" name="Picture 7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A9B68432-EAFE-28EF-9EC6-F5041807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323" y="2364200"/>
              <a:ext cx="1547738" cy="1547738"/>
            </a:xfrm>
            <a:prstGeom prst="rect">
              <a:avLst/>
            </a:prstGeom>
          </p:spPr>
        </p:pic>
        <p:pic>
          <p:nvPicPr>
            <p:cNvPr id="76" name="Picture 7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7AD077DC-C307-17EF-A4E8-CFEBF567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142" y="2364200"/>
              <a:ext cx="1547738" cy="1547738"/>
            </a:xfrm>
            <a:prstGeom prst="rect">
              <a:avLst/>
            </a:prstGeom>
          </p:spPr>
        </p:pic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0CE93034-9F80-FCC3-6D91-4CB1F924FBDE}"/>
                </a:ext>
              </a:extLst>
            </p:cNvPr>
            <p:cNvSpPr/>
            <p:nvPr/>
          </p:nvSpPr>
          <p:spPr>
            <a:xfrm>
              <a:off x="5373089" y="2876330"/>
              <a:ext cx="954669" cy="52347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fog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89EEF-6462-4B17-32B6-4E9528CE2411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862BD6F8-DEBD-9D70-9F22-5FDBC221EE95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7">
              <a:extLst>
                <a:ext uri="{FF2B5EF4-FFF2-40B4-BE49-F238E27FC236}">
                  <a16:creationId xmlns:a16="http://schemas.microsoft.com/office/drawing/2014/main" id="{261C4057-4D2C-8C43-216E-6F64403A5E01}"/>
                </a:ext>
              </a:extLst>
            </p:cNvPr>
            <p:cNvSpPr>
              <a:spLocks/>
            </p:cNvSpPr>
            <p:nvPr/>
          </p:nvSpPr>
          <p:spPr>
            <a:xfrm>
              <a:off x="860887" y="4658740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dirty="0">
                  <a:solidFill>
                    <a:schemeClr val="tx1"/>
                  </a:solidFill>
                </a:rPr>
                <a:t>ResNet152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177DC2-622D-44A7-3C36-8009B11D9377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60.2 Million Parameters</a:t>
              </a:r>
              <a:endParaRPr lang="en-US" sz="16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11971-9B52-13E0-655B-D90F2D68BDC7}"/>
              </a:ext>
            </a:extLst>
          </p:cNvPr>
          <p:cNvGrpSpPr/>
          <p:nvPr/>
        </p:nvGrpSpPr>
        <p:grpSpPr>
          <a:xfrm>
            <a:off x="4314046" y="4641697"/>
            <a:ext cx="6495859" cy="1460958"/>
            <a:chOff x="4314046" y="4641697"/>
            <a:chExt cx="6495859" cy="1460958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372D3118-D678-15C1-6EBE-B688635EE24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">
              <a:extLst>
                <a:ext uri="{FF2B5EF4-FFF2-40B4-BE49-F238E27FC236}">
                  <a16:creationId xmlns:a16="http://schemas.microsoft.com/office/drawing/2014/main" id="{0CAE7CE6-E310-0A2E-2DC8-4C1F086D5EE8}"/>
                </a:ext>
              </a:extLst>
            </p:cNvPr>
            <p:cNvSpPr>
              <a:spLocks/>
            </p:cNvSpPr>
            <p:nvPr/>
          </p:nvSpPr>
          <p:spPr>
            <a:xfrm>
              <a:off x="8307497" y="4641697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0070C0"/>
                  </a:solidFill>
                </a:rPr>
                <a:t>Repaired</a:t>
              </a:r>
              <a:endParaRPr lang="en-US" sz="3600" dirty="0">
                <a:solidFill>
                  <a:srgbClr val="0070C0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 dirty="0">
                  <a:solidFill>
                    <a:schemeClr val="tx1"/>
                  </a:solidFill>
                </a:rPr>
                <a:t>ResNet152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37D68D-A6EB-4C55-7502-59E058543DAF}"/>
                </a:ext>
              </a:extLst>
            </p:cNvPr>
            <p:cNvSpPr txBox="1"/>
            <p:nvPr/>
          </p:nvSpPr>
          <p:spPr>
            <a:xfrm>
              <a:off x="4314046" y="5702545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3195 seconds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1286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Pointwise ImageNet Repair: Test Accuracy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245929-A9DC-C45B-0588-E96DE43413E9}"/>
              </a:ext>
            </a:extLst>
          </p:cNvPr>
          <p:cNvGrpSpPr/>
          <p:nvPr/>
        </p:nvGrpSpPr>
        <p:grpSpPr>
          <a:xfrm>
            <a:off x="782235" y="2033671"/>
            <a:ext cx="2502408" cy="3032760"/>
            <a:chOff x="782235" y="2033671"/>
            <a:chExt cx="2502408" cy="3032760"/>
          </a:xfrm>
        </p:grpSpPr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8834B826-13CF-C474-8162-207437365446}"/>
                </a:ext>
              </a:extLst>
            </p:cNvPr>
            <p:cNvSpPr>
              <a:spLocks/>
            </p:cNvSpPr>
            <p:nvPr/>
          </p:nvSpPr>
          <p:spPr>
            <a:xfrm>
              <a:off x="782235" y="2033671"/>
              <a:ext cx="2502408" cy="3032760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ImageNet</a:t>
              </a: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Test Set</a:t>
              </a: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pic>
          <p:nvPicPr>
            <p:cNvPr id="7" name="Picture 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D0C34B4-B67D-E2E6-EAD9-5034F338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570" y="3337673"/>
              <a:ext cx="1547738" cy="150749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rgbClr val="0070C0"/>
                </a:solidFill>
              </a:rPr>
              <a:t>Repaired</a:t>
            </a:r>
            <a:endParaRPr lang="en-US" sz="3600" dirty="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ResNet152</a:t>
            </a:r>
            <a:endParaRPr lang="en-US" sz="5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/>
                  <a:t>APRNN</a:t>
                </a:r>
                <a:r>
                  <a:rPr lang="en-US" sz="2000" b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72.36%</m:t>
                    </m:r>
                  </m:oMath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/>
                  <a:t>Original</a:t>
                </a:r>
                <a:r>
                  <a:rPr lang="en-US" sz="2000" b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72.38%</m:t>
                    </m:r>
                  </m:oMath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blipFill>
                <a:blip r:embed="rId5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29584" y="2907797"/>
            <a:ext cx="3832687" cy="1043805"/>
            <a:chOff x="3529584" y="2907797"/>
            <a:chExt cx="3832687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361688" y="2907797"/>
              <a:ext cx="3000583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  <a:r>
                <a:rPr lang="en-US" sz="2800" dirty="0"/>
                <a:t> </a:t>
              </a:r>
              <a:r>
                <a:rPr lang="en-US" sz="2800" dirty="0">
                  <a:solidFill>
                    <a:schemeClr val="tx1"/>
                  </a:solidFill>
                </a:rPr>
                <a:t>Original</a:t>
              </a:r>
              <a:endParaRPr lang="en-US" sz="3600" dirty="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 dirty="0">
                  <a:solidFill>
                    <a:schemeClr val="tx1"/>
                  </a:solidFill>
                </a:rPr>
                <a:t>ResNet152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361688" y="2907785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ResNet152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89EB30-61A3-1ECF-D639-CEA9A6609150}"/>
              </a:ext>
            </a:extLst>
          </p:cNvPr>
          <p:cNvGrpSpPr/>
          <p:nvPr/>
        </p:nvGrpSpPr>
        <p:grpSpPr>
          <a:xfrm>
            <a:off x="7493788" y="3353612"/>
            <a:ext cx="3521335" cy="1746684"/>
            <a:chOff x="7493788" y="3353612"/>
            <a:chExt cx="3521335" cy="17466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275C2F-CEF3-0C0B-A80A-1A9A608221CD}"/>
                </a:ext>
              </a:extLst>
            </p:cNvPr>
            <p:cNvGrpSpPr/>
            <p:nvPr/>
          </p:nvGrpSpPr>
          <p:grpSpPr>
            <a:xfrm>
              <a:off x="7829973" y="3406763"/>
              <a:ext cx="3000583" cy="704977"/>
              <a:chOff x="7829973" y="3406763"/>
              <a:chExt cx="3000583" cy="70497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829973" y="3711630"/>
                    <a:ext cx="30005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00B050"/>
                              </a:solidFill>
                            </a:rPr>
                            <m:t>Repaired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00B050"/>
                              </a:solidFill>
                            </a:rPr>
                            <m:t>DNN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2.00%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9973" y="3711630"/>
                    <a:ext cx="3000583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6250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014" y="3681363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2787" y="3406763"/>
                <a:ext cx="0" cy="274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/>
                <p:nvPr/>
              </p:nvSpPr>
              <p:spPr>
                <a:xfrm>
                  <a:off x="10031954" y="3353612"/>
                  <a:ext cx="98316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.38%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1954" y="3353612"/>
                  <a:ext cx="983169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89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Test accuracy decreased by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0.38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!</a:t>
                  </a:r>
                  <a:r>
                    <a:rPr lang="en-US" sz="2400" dirty="0"/>
                    <a:t> </a:t>
                  </a:r>
                  <a:endParaRPr lang="en-US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blipFill>
                  <a:blip r:embed="rId8"/>
                  <a:stretch>
                    <a:fillRect t="-4412" b="-14706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2975275"/>
            <a:ext cx="2282614" cy="431488"/>
            <a:chOff x="7829973" y="2975275"/>
            <a:chExt cx="2282614" cy="4314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72.38%</m:t>
                        </m:r>
                      </m:oMath>
                    </m:oMathPara>
                  </a14:m>
                  <a:endParaRPr lang="en-US" sz="200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3063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 animBg="1"/>
      <p:bldP spid="20" grpId="0"/>
      <p:bldP spid="24" grpId="0"/>
      <p:bldP spid="24" grpId="1"/>
      <p:bldP spid="2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4FE7-8D7C-6757-694B-D78DC17C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layer does not always work</a:t>
            </a:r>
          </a:p>
        </p:txBody>
      </p:sp>
    </p:spTree>
    <p:extLst>
      <p:ext uri="{BB962C8B-B14F-4D97-AF65-F5344CB8AC3E}">
        <p14:creationId xmlns:p14="http://schemas.microsoft.com/office/powerpoint/2010/main" val="2939850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255-86D8-194F-5410-FBA84462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ImageNet </a:t>
            </a:r>
            <a:r>
              <a:rPr lang="en-US" dirty="0">
                <a:solidFill>
                  <a:srgbClr val="0070C0"/>
                </a:solidFill>
              </a:rPr>
              <a:t>Last Layer </a:t>
            </a:r>
            <a:r>
              <a:rPr lang="en-US" dirty="0"/>
              <a:t>Repair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Last Layer Provable Repair</a:t>
            </a:r>
            <a:endParaRPr lang="en-US" sz="2400" dirty="0"/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B6157F-6678-299F-3274-894168E892CD}"/>
              </a:ext>
            </a:extLst>
          </p:cNvPr>
          <p:cNvGrpSpPr/>
          <p:nvPr/>
        </p:nvGrpSpPr>
        <p:grpSpPr>
          <a:xfrm>
            <a:off x="2584323" y="1472924"/>
            <a:ext cx="6512814" cy="2439014"/>
            <a:chOff x="2584323" y="1472924"/>
            <a:chExt cx="6512814" cy="24390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BD111A-D140-2A8B-291B-F565563908AA}"/>
                </a:ext>
              </a:extLst>
            </p:cNvPr>
            <p:cNvSpPr txBox="1"/>
            <p:nvPr/>
          </p:nvSpPr>
          <p:spPr>
            <a:xfrm>
              <a:off x="2584323" y="1472924"/>
              <a:ext cx="65128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Pointwise Repair Specification</a:t>
              </a:r>
            </a:p>
            <a:p>
              <a:pPr algn="ctr"/>
              <a:r>
                <a:rPr lang="en-US" sz="2000" dirty="0"/>
                <a:t>50 </a:t>
              </a:r>
              <a:r>
                <a:rPr lang="en-US" sz="2000" dirty="0">
                  <a:solidFill>
                    <a:srgbClr val="FF0000"/>
                  </a:solidFill>
                </a:rPr>
                <a:t>misclassified</a:t>
              </a:r>
              <a:r>
                <a:rPr lang="en-US" sz="2000" dirty="0"/>
                <a:t> fog-corrupted images from ImageNet-C</a:t>
              </a:r>
            </a:p>
          </p:txBody>
        </p:sp>
        <p:pic>
          <p:nvPicPr>
            <p:cNvPr id="75" name="Picture 7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A9B68432-EAFE-28EF-9EC6-F5041807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323" y="2364200"/>
              <a:ext cx="1547738" cy="1547738"/>
            </a:xfrm>
            <a:prstGeom prst="rect">
              <a:avLst/>
            </a:prstGeom>
          </p:spPr>
        </p:pic>
        <p:pic>
          <p:nvPicPr>
            <p:cNvPr id="76" name="Picture 7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7AD077DC-C307-17EF-A4E8-CFEBF567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142" y="2364200"/>
              <a:ext cx="1547738" cy="1547738"/>
            </a:xfrm>
            <a:prstGeom prst="rect">
              <a:avLst/>
            </a:prstGeom>
          </p:spPr>
        </p:pic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0CE93034-9F80-FCC3-6D91-4CB1F924FBDE}"/>
                </a:ext>
              </a:extLst>
            </p:cNvPr>
            <p:cNvSpPr/>
            <p:nvPr/>
          </p:nvSpPr>
          <p:spPr>
            <a:xfrm>
              <a:off x="5373089" y="2876330"/>
              <a:ext cx="954669" cy="52347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fog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89EEF-6462-4B17-32B6-4E9528CE2411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862BD6F8-DEBD-9D70-9F22-5FDBC221EE95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7">
              <a:extLst>
                <a:ext uri="{FF2B5EF4-FFF2-40B4-BE49-F238E27FC236}">
                  <a16:creationId xmlns:a16="http://schemas.microsoft.com/office/drawing/2014/main" id="{261C4057-4D2C-8C43-216E-6F64403A5E01}"/>
                </a:ext>
              </a:extLst>
            </p:cNvPr>
            <p:cNvSpPr>
              <a:spLocks/>
            </p:cNvSpPr>
            <p:nvPr/>
          </p:nvSpPr>
          <p:spPr>
            <a:xfrm>
              <a:off x="860887" y="4658740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dirty="0">
                  <a:solidFill>
                    <a:schemeClr val="tx1"/>
                  </a:solidFill>
                </a:rPr>
                <a:t>VGG19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177DC2-622D-44A7-3C36-8009B11D9377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143.7 Million Parameters</a:t>
              </a:r>
              <a:endParaRPr lang="en-US" sz="16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11971-9B52-13E0-655B-D90F2D68BDC7}"/>
              </a:ext>
            </a:extLst>
          </p:cNvPr>
          <p:cNvGrpSpPr/>
          <p:nvPr/>
        </p:nvGrpSpPr>
        <p:grpSpPr>
          <a:xfrm>
            <a:off x="7356746" y="4641697"/>
            <a:ext cx="3453159" cy="1043805"/>
            <a:chOff x="7356746" y="4641697"/>
            <a:chExt cx="3453159" cy="1043805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372D3118-D678-15C1-6EBE-B688635EE24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">
              <a:extLst>
                <a:ext uri="{FF2B5EF4-FFF2-40B4-BE49-F238E27FC236}">
                  <a16:creationId xmlns:a16="http://schemas.microsoft.com/office/drawing/2014/main" id="{0CAE7CE6-E310-0A2E-2DC8-4C1F086D5EE8}"/>
                </a:ext>
              </a:extLst>
            </p:cNvPr>
            <p:cNvSpPr>
              <a:spLocks/>
            </p:cNvSpPr>
            <p:nvPr/>
          </p:nvSpPr>
          <p:spPr>
            <a:xfrm>
              <a:off x="8307497" y="4641697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i="1" dirty="0">
                  <a:solidFill>
                    <a:srgbClr val="FF0000"/>
                  </a:solidFill>
                </a:rPr>
                <a:t>Failed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i="1" dirty="0">
                  <a:solidFill>
                    <a:schemeClr val="tx1"/>
                  </a:solidFill>
                </a:rPr>
                <a:t>runs out of 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281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4EC4-18C7-2196-62D4-AFC00F86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last layer repair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958F5-04B8-F404-F3AD-E0731926D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0991"/>
            <a:ext cx="10515600" cy="31559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Even restricted to modifying weights in a single (non-last) layer, </a:t>
            </a:r>
            <a:br>
              <a:rPr lang="en-US" dirty="0"/>
            </a:br>
            <a:r>
              <a:rPr lang="en-US" dirty="0"/>
              <a:t>provable pointwise repair is </a:t>
            </a:r>
            <a:r>
              <a:rPr lang="en-US" dirty="0">
                <a:solidFill>
                  <a:srgbClr val="C00000"/>
                </a:solidFill>
              </a:rPr>
              <a:t>NP-hard</a:t>
            </a:r>
            <a:r>
              <a:rPr lang="en-US" dirty="0"/>
              <a:t> for feedforward </a:t>
            </a:r>
            <a:r>
              <a:rPr lang="en-US" dirty="0" err="1"/>
              <a:t>ReLU</a:t>
            </a:r>
            <a:r>
              <a:rPr lang="en-US" dirty="0"/>
              <a:t> DNNs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62B47-1DDD-3B6A-EBE4-E86CE37D6C05}"/>
              </a:ext>
            </a:extLst>
          </p:cNvPr>
          <p:cNvSpPr/>
          <p:nvPr/>
        </p:nvSpPr>
        <p:spPr>
          <a:xfrm>
            <a:off x="6659310" y="6176963"/>
            <a:ext cx="5532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Goldberger, Ben, et al. "Minimal Modifications of Deep Neural Networks using Verification."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LPAR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2020.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878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Provable </a:t>
            </a:r>
            <a:r>
              <a:rPr lang="en-US" sz="3200" b="1" dirty="0">
                <a:solidFill>
                  <a:srgbClr val="0070C0"/>
                </a:solidFill>
              </a:rPr>
              <a:t>Repair</a:t>
            </a:r>
            <a:endParaRPr lang="en-US" sz="3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874AE1-58B7-2A0F-D3D9-CF2601F1A7C7}"/>
              </a:ext>
            </a:extLst>
          </p:cNvPr>
          <p:cNvGrpSpPr/>
          <p:nvPr/>
        </p:nvGrpSpPr>
        <p:grpSpPr>
          <a:xfrm>
            <a:off x="449811" y="3957682"/>
            <a:ext cx="3864235" cy="2877537"/>
            <a:chOff x="449811" y="3957682"/>
            <a:chExt cx="3864235" cy="2877537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64DB0E90-6AE3-3BAC-B209-EDB28043B97C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/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blipFill>
                  <a:blip r:embed="rId3"/>
                  <a:stretch>
                    <a:fillRect l="-8772" t="-6818" r="-877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08BF86-1217-1E53-47F9-2A24C21F8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9811" y="3957682"/>
              <a:ext cx="3045106" cy="2232567"/>
              <a:chOff x="7668836" y="-89485"/>
              <a:chExt cx="4397832" cy="32243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EC2DB-C67E-79AB-59A7-5690028D442F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4EC0B9A-8C11-F16F-6B45-2DD7CD8E5B37}"/>
                    </a:ext>
                  </a:extLst>
                </p:cNvPr>
                <p:cNvCxnSpPr>
                  <a:cxnSpLocks/>
                  <a:stCxn id="54" idx="6"/>
                  <a:endCxn id="5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90A1E5-2281-6C7D-9814-EAF534589FEF}"/>
                    </a:ext>
                  </a:extLst>
                </p:cNvPr>
                <p:cNvCxnSpPr>
                  <a:cxnSpLocks/>
                  <a:stCxn id="54" idx="7"/>
                  <a:endCxn id="6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C4C48B8-2039-E87A-5A97-269BDA081A8F}"/>
                    </a:ext>
                  </a:extLst>
                </p:cNvPr>
                <p:cNvCxnSpPr>
                  <a:cxnSpLocks/>
                  <a:stCxn id="54" idx="5"/>
                  <a:endCxn id="5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63AA516-1BE5-8ECA-8EEF-D7BB29C8DC1E}"/>
                    </a:ext>
                  </a:extLst>
                </p:cNvPr>
                <p:cNvCxnSpPr>
                  <a:cxnSpLocks/>
                  <a:stCxn id="52" idx="6"/>
                  <a:endCxn id="5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799016C-0A28-1BEB-355C-F276D189ACED}"/>
                    </a:ext>
                  </a:extLst>
                </p:cNvPr>
                <p:cNvCxnSpPr>
                  <a:cxnSpLocks/>
                  <a:stCxn id="63" idx="6"/>
                  <a:endCxn id="5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A70F0F13-9B9D-B1E2-FD16-DCCA5E7C27A8}"/>
                    </a:ext>
                  </a:extLst>
                </p:cNvPr>
                <p:cNvCxnSpPr>
                  <a:cxnSpLocks/>
                  <a:stCxn id="59" idx="6"/>
                  <a:endCxn id="5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FE80AE-9466-F8F2-973F-1D7FC08AF6D2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233262"/>
                  <a:chOff x="4825200" y="1641060"/>
                  <a:chExt cx="2053798" cy="123326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A0BE7AB-3EEF-677C-D3EA-3F1E015FB5EB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B7A15C26-B972-BCE4-2779-A21B084C03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18DC76A6-87BA-4C26-916D-383FFDF7A768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AB209643-6224-57B0-11E8-9430855FCE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397A0BAC-AA30-FAC6-C4A4-5C14A482BA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802BF8B0-6496-EB03-091D-7753E221EF81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30E971A8-BABF-A8F3-0DF8-83048483F3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59" name="Oval 58">
                        <a:extLst>
                          <a:ext uri="{FF2B5EF4-FFF2-40B4-BE49-F238E27FC236}">
                            <a16:creationId xmlns:a16="http://schemas.microsoft.com/office/drawing/2014/main" id="{12F5145B-63BB-7190-DAE9-C7C60B8E890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16865ED-6073-C566-248D-BD7A78246FF1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F62227D-B4AF-6E38-7E89-ACDABAB0DA5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2F74272-DEF0-DC96-8EF9-3A2EA38083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−0.4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0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0.366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Overview: </a:t>
            </a:r>
            <a:r>
              <a:rPr lang="en-US"/>
              <a:t>Provable </a:t>
            </a:r>
            <a:r>
              <a:rPr lang="en-US" sz="4400">
                <a:solidFill>
                  <a:srgbClr val="00B050"/>
                </a:solidFill>
              </a:rPr>
              <a:t>Polytope</a:t>
            </a:r>
            <a:r>
              <a:rPr lang="en-US" sz="4400"/>
              <a:t> Repair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28B1B3-9D91-7BCA-B29F-839FE17D88A7}"/>
              </a:ext>
            </a:extLst>
          </p:cNvPr>
          <p:cNvGrpSpPr/>
          <p:nvPr/>
        </p:nvGrpSpPr>
        <p:grpSpPr>
          <a:xfrm>
            <a:off x="7356746" y="4176501"/>
            <a:ext cx="3856178" cy="2617644"/>
            <a:chOff x="7356746" y="4176501"/>
            <a:chExt cx="3856178" cy="2617644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1356A622-9603-1F0A-3C89-457DAACD763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/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Repaired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blipFill>
                  <a:blip r:embed="rId14"/>
                  <a:stretch>
                    <a:fillRect l="-4367" r="-262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262B2E5-D29C-ED4E-FE0B-C10B2290903E}"/>
                </a:ext>
              </a:extLst>
            </p:cNvPr>
            <p:cNvGrpSpPr/>
            <p:nvPr/>
          </p:nvGrpSpPr>
          <p:grpSpPr>
            <a:xfrm>
              <a:off x="8094640" y="4176501"/>
              <a:ext cx="2987891" cy="1989157"/>
              <a:chOff x="8094640" y="4176501"/>
              <a:chExt cx="2987891" cy="1989157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C4C8682-57D7-8D59-AC55-1CA2ED8B3783}"/>
                  </a:ext>
                </a:extLst>
              </p:cNvPr>
              <p:cNvCxnSpPr>
                <a:cxnSpLocks/>
                <a:stCxn id="18" idx="6"/>
                <a:endCxn id="20" idx="2"/>
              </p:cNvCxnSpPr>
              <p:nvPr/>
            </p:nvCxnSpPr>
            <p:spPr>
              <a:xfrm>
                <a:off x="8508425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1197171-AD42-1A9D-DF9E-A1A445F9005C}"/>
                  </a:ext>
                </a:extLst>
              </p:cNvPr>
              <p:cNvCxnSpPr>
                <a:cxnSpLocks/>
                <a:stCxn id="18" idx="7"/>
                <a:endCxn id="17" idx="2"/>
              </p:cNvCxnSpPr>
              <p:nvPr/>
            </p:nvCxnSpPr>
            <p:spPr>
              <a:xfrm flipV="1">
                <a:off x="844782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D59194-75E1-51F7-FD1B-1099E554AC76}"/>
                  </a:ext>
                </a:extLst>
              </p:cNvPr>
              <p:cNvCxnSpPr>
                <a:cxnSpLocks/>
                <a:stCxn id="18" idx="5"/>
                <a:endCxn id="21" idx="2"/>
              </p:cNvCxnSpPr>
              <p:nvPr/>
            </p:nvCxnSpPr>
            <p:spPr>
              <a:xfrm>
                <a:off x="844782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AE41C98-F527-C745-AB45-E193B4864520}"/>
                  </a:ext>
                </a:extLst>
              </p:cNvPr>
              <p:cNvCxnSpPr>
                <a:cxnSpLocks/>
                <a:stCxn id="21" idx="6"/>
                <a:endCxn id="19" idx="3"/>
              </p:cNvCxnSpPr>
              <p:nvPr/>
            </p:nvCxnSpPr>
            <p:spPr>
              <a:xfrm flipV="1">
                <a:off x="979547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2B94C60-ACF6-5885-DFA3-E598C2607953}"/>
                  </a:ext>
                </a:extLst>
              </p:cNvPr>
              <p:cNvCxnSpPr>
                <a:cxnSpLocks/>
                <a:stCxn id="17" idx="6"/>
                <a:endCxn id="19" idx="1"/>
              </p:cNvCxnSpPr>
              <p:nvPr/>
            </p:nvCxnSpPr>
            <p:spPr>
              <a:xfrm>
                <a:off x="979547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0D1B5B9-EB3C-5F7F-8767-68B4999AB056}"/>
                  </a:ext>
                </a:extLst>
              </p:cNvPr>
              <p:cNvCxnSpPr>
                <a:cxnSpLocks/>
                <a:stCxn id="20" idx="6"/>
                <a:endCxn id="19" idx="2"/>
              </p:cNvCxnSpPr>
              <p:nvPr/>
            </p:nvCxnSpPr>
            <p:spPr>
              <a:xfrm>
                <a:off x="9795478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FABA9BE-7E1D-C194-BFA3-E663D1EB18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176501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ECFEB37-E0D3-9801-FE8D-7AF288C8D0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4640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7CAA010-C7FA-3020-2728-1DA9F77062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68746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821294C-4111-5341-880A-CBB99E30E7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964185"/>
                <a:ext cx="413785" cy="413784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CE074E-02F1-31D0-B573-6A816B605C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5751873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947D32-6361-C2E5-C6B8-86E639A0CD2D}"/>
              </a:ext>
            </a:extLst>
          </p:cNvPr>
          <p:cNvGrpSpPr/>
          <p:nvPr/>
        </p:nvGrpSpPr>
        <p:grpSpPr>
          <a:xfrm>
            <a:off x="3357167" y="2374805"/>
            <a:ext cx="4933130" cy="2158893"/>
            <a:chOff x="3357167" y="2374805"/>
            <a:chExt cx="4933130" cy="215889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7DEAAC-58C1-86FF-734A-0846BFBCB883}"/>
                </a:ext>
              </a:extLst>
            </p:cNvPr>
            <p:cNvSpPr txBox="1"/>
            <p:nvPr/>
          </p:nvSpPr>
          <p:spPr>
            <a:xfrm>
              <a:off x="3357167" y="2374805"/>
              <a:ext cx="4933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Polytope Repair Specification</a:t>
              </a:r>
            </a:p>
          </p:txBody>
        </p:sp>
        <p:sp>
          <p:nvSpPr>
            <p:cNvPr id="27" name="Right Arrow 8">
              <a:extLst>
                <a:ext uri="{FF2B5EF4-FFF2-40B4-BE49-F238E27FC236}">
                  <a16:creationId xmlns:a16="http://schemas.microsoft.com/office/drawing/2014/main" id="{7C96D6E2-E4EE-1DB4-C8DB-09CAAF4C6222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6D3A834-DBAE-45B9-75E2-3A8059788E6B}"/>
                    </a:ext>
                  </a:extLst>
                </p:cNvPr>
                <p:cNvSpPr txBox="1"/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−1.5,−0.5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≝∀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1.5,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≤0.4</m:t>
                        </m:r>
                      </m:oMath>
                    </m:oMathPara>
                  </a14:m>
                  <a:br>
                    <a:rPr lang="en-US"/>
                  </a:br>
                  <a:endParaRPr lang="en-US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6D3A834-DBAE-45B9-75E2-3A8059788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blipFill>
                  <a:blip r:embed="rId15"/>
                  <a:stretch>
                    <a:fillRect l="-562" b="-13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5528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Provable </a:t>
            </a:r>
            <a:r>
              <a:rPr lang="en-US" sz="3200" b="1" dirty="0">
                <a:solidFill>
                  <a:srgbClr val="0070C0"/>
                </a:solidFill>
              </a:rPr>
              <a:t>Repair</a:t>
            </a:r>
            <a:endParaRPr lang="en-US" sz="3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67B985-8DDF-BABC-8B31-81023A3C092A}"/>
              </a:ext>
            </a:extLst>
          </p:cNvPr>
          <p:cNvGrpSpPr/>
          <p:nvPr/>
        </p:nvGrpSpPr>
        <p:grpSpPr>
          <a:xfrm>
            <a:off x="3357167" y="2374805"/>
            <a:ext cx="4933130" cy="2158893"/>
            <a:chOff x="3357167" y="2374805"/>
            <a:chExt cx="4933130" cy="21588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972092-74B3-EF9C-3B46-02C93B910751}"/>
                </a:ext>
              </a:extLst>
            </p:cNvPr>
            <p:cNvSpPr txBox="1"/>
            <p:nvPr/>
          </p:nvSpPr>
          <p:spPr>
            <a:xfrm>
              <a:off x="3357167" y="2374805"/>
              <a:ext cx="4933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Polytope Repair Specification</a:t>
              </a:r>
            </a:p>
          </p:txBody>
        </p:sp>
        <p:sp>
          <p:nvSpPr>
            <p:cNvPr id="22" name="Right Arrow 8">
              <a:extLst>
                <a:ext uri="{FF2B5EF4-FFF2-40B4-BE49-F238E27FC236}">
                  <a16:creationId xmlns:a16="http://schemas.microsoft.com/office/drawing/2014/main" id="{61936BB3-4480-AFEB-C12A-426D9A8CB143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6C398A-1947-75D5-EB58-AA21C1DCA471}"/>
                    </a:ext>
                  </a:extLst>
                </p:cNvPr>
                <p:cNvSpPr txBox="1"/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−1.5,−0.5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≝∀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1.5,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≤0.4</m:t>
                        </m:r>
                      </m:oMath>
                    </m:oMathPara>
                  </a14:m>
                  <a:br>
                    <a:rPr lang="en-US"/>
                  </a:br>
                  <a:endParaRPr lang="en-US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6C398A-1947-75D5-EB58-AA21C1DCA4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562" b="-13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874AE1-58B7-2A0F-D3D9-CF2601F1A7C7}"/>
              </a:ext>
            </a:extLst>
          </p:cNvPr>
          <p:cNvGrpSpPr/>
          <p:nvPr/>
        </p:nvGrpSpPr>
        <p:grpSpPr>
          <a:xfrm>
            <a:off x="449811" y="3957682"/>
            <a:ext cx="3864235" cy="2877537"/>
            <a:chOff x="449811" y="3957682"/>
            <a:chExt cx="3864235" cy="2877537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64DB0E90-6AE3-3BAC-B209-EDB28043B97C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/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blipFill>
                  <a:blip r:embed="rId4"/>
                  <a:stretch>
                    <a:fillRect l="-8772" t="-6818" r="-877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08BF86-1217-1E53-47F9-2A24C21F8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9811" y="3957682"/>
              <a:ext cx="3045106" cy="2232567"/>
              <a:chOff x="7668836" y="-89485"/>
              <a:chExt cx="4397832" cy="32243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EC2DB-C67E-79AB-59A7-5690028D442F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4EC0B9A-8C11-F16F-6B45-2DD7CD8E5B37}"/>
                    </a:ext>
                  </a:extLst>
                </p:cNvPr>
                <p:cNvCxnSpPr>
                  <a:cxnSpLocks/>
                  <a:stCxn id="54" idx="6"/>
                  <a:endCxn id="5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90A1E5-2281-6C7D-9814-EAF534589FEF}"/>
                    </a:ext>
                  </a:extLst>
                </p:cNvPr>
                <p:cNvCxnSpPr>
                  <a:cxnSpLocks/>
                  <a:stCxn id="54" idx="7"/>
                  <a:endCxn id="6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C4C48B8-2039-E87A-5A97-269BDA081A8F}"/>
                    </a:ext>
                  </a:extLst>
                </p:cNvPr>
                <p:cNvCxnSpPr>
                  <a:cxnSpLocks/>
                  <a:stCxn id="54" idx="5"/>
                  <a:endCxn id="5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63AA516-1BE5-8ECA-8EEF-D7BB29C8DC1E}"/>
                    </a:ext>
                  </a:extLst>
                </p:cNvPr>
                <p:cNvCxnSpPr>
                  <a:cxnSpLocks/>
                  <a:stCxn id="52" idx="6"/>
                  <a:endCxn id="5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799016C-0A28-1BEB-355C-F276D189ACED}"/>
                    </a:ext>
                  </a:extLst>
                </p:cNvPr>
                <p:cNvCxnSpPr>
                  <a:cxnSpLocks/>
                  <a:stCxn id="63" idx="6"/>
                  <a:endCxn id="5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A70F0F13-9B9D-B1E2-FD16-DCCA5E7C27A8}"/>
                    </a:ext>
                  </a:extLst>
                </p:cNvPr>
                <p:cNvCxnSpPr>
                  <a:cxnSpLocks/>
                  <a:stCxn id="59" idx="6"/>
                  <a:endCxn id="5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FE80AE-9466-F8F2-973F-1D7FC08AF6D2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233262"/>
                  <a:chOff x="4825200" y="1641060"/>
                  <a:chExt cx="2053798" cy="123326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A0BE7AB-3EEF-677C-D3EA-3F1E015FB5EB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B7A15C26-B972-BCE4-2779-A21B084C03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18DC76A6-87BA-4C26-916D-383FFDF7A768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AB209643-6224-57B0-11E8-9430855FCE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397A0BAC-AA30-FAC6-C4A4-5C14A482BA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802BF8B0-6496-EB03-091D-7753E221EF81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30E971A8-BABF-A8F3-0DF8-83048483F3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59" name="Oval 58">
                        <a:extLst>
                          <a:ext uri="{FF2B5EF4-FFF2-40B4-BE49-F238E27FC236}">
                            <a16:creationId xmlns:a16="http://schemas.microsoft.com/office/drawing/2014/main" id="{12F5145B-63BB-7190-DAE9-C7C60B8E890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16865ED-6073-C566-248D-BD7A78246FF1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F62227D-B4AF-6E38-7E89-ACDABAB0DA5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2F74272-DEF0-DC96-8EF9-3A2EA38083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−0.4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0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0.366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Overview: </a:t>
            </a:r>
            <a:r>
              <a:rPr lang="en-US"/>
              <a:t>Provable </a:t>
            </a:r>
            <a:r>
              <a:rPr lang="en-US" sz="4400"/>
              <a:t>Polytope Repair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28B1B3-9D91-7BCA-B29F-839FE17D88A7}"/>
              </a:ext>
            </a:extLst>
          </p:cNvPr>
          <p:cNvGrpSpPr/>
          <p:nvPr/>
        </p:nvGrpSpPr>
        <p:grpSpPr>
          <a:xfrm>
            <a:off x="7356746" y="4176501"/>
            <a:ext cx="3856178" cy="2617644"/>
            <a:chOff x="7356746" y="4176501"/>
            <a:chExt cx="3856178" cy="2617644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1356A622-9603-1F0A-3C89-457DAACD763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/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Repaired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blipFill>
                  <a:blip r:embed="rId15"/>
                  <a:stretch>
                    <a:fillRect l="-4367" r="-262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262B2E5-D29C-ED4E-FE0B-C10B2290903E}"/>
                </a:ext>
              </a:extLst>
            </p:cNvPr>
            <p:cNvGrpSpPr/>
            <p:nvPr/>
          </p:nvGrpSpPr>
          <p:grpSpPr>
            <a:xfrm>
              <a:off x="8094640" y="4176501"/>
              <a:ext cx="2987891" cy="1989157"/>
              <a:chOff x="8094640" y="4176501"/>
              <a:chExt cx="2987891" cy="1989157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C4C8682-57D7-8D59-AC55-1CA2ED8B3783}"/>
                  </a:ext>
                </a:extLst>
              </p:cNvPr>
              <p:cNvCxnSpPr>
                <a:cxnSpLocks/>
                <a:stCxn id="18" idx="6"/>
                <a:endCxn id="20" idx="2"/>
              </p:cNvCxnSpPr>
              <p:nvPr/>
            </p:nvCxnSpPr>
            <p:spPr>
              <a:xfrm>
                <a:off x="8508425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1197171-AD42-1A9D-DF9E-A1A445F9005C}"/>
                  </a:ext>
                </a:extLst>
              </p:cNvPr>
              <p:cNvCxnSpPr>
                <a:cxnSpLocks/>
                <a:stCxn id="18" idx="7"/>
                <a:endCxn id="17" idx="2"/>
              </p:cNvCxnSpPr>
              <p:nvPr/>
            </p:nvCxnSpPr>
            <p:spPr>
              <a:xfrm flipV="1">
                <a:off x="844782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D59194-75E1-51F7-FD1B-1099E554AC76}"/>
                  </a:ext>
                </a:extLst>
              </p:cNvPr>
              <p:cNvCxnSpPr>
                <a:cxnSpLocks/>
                <a:stCxn id="18" idx="5"/>
                <a:endCxn id="21" idx="2"/>
              </p:cNvCxnSpPr>
              <p:nvPr/>
            </p:nvCxnSpPr>
            <p:spPr>
              <a:xfrm>
                <a:off x="844782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AE41C98-F527-C745-AB45-E193B4864520}"/>
                  </a:ext>
                </a:extLst>
              </p:cNvPr>
              <p:cNvCxnSpPr>
                <a:cxnSpLocks/>
                <a:stCxn id="21" idx="6"/>
                <a:endCxn id="19" idx="3"/>
              </p:cNvCxnSpPr>
              <p:nvPr/>
            </p:nvCxnSpPr>
            <p:spPr>
              <a:xfrm flipV="1">
                <a:off x="979547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2B94C60-ACF6-5885-DFA3-E598C2607953}"/>
                  </a:ext>
                </a:extLst>
              </p:cNvPr>
              <p:cNvCxnSpPr>
                <a:cxnSpLocks/>
                <a:stCxn id="17" idx="6"/>
                <a:endCxn id="19" idx="1"/>
              </p:cNvCxnSpPr>
              <p:nvPr/>
            </p:nvCxnSpPr>
            <p:spPr>
              <a:xfrm>
                <a:off x="979547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0D1B5B9-EB3C-5F7F-8767-68B4999AB056}"/>
                  </a:ext>
                </a:extLst>
              </p:cNvPr>
              <p:cNvCxnSpPr>
                <a:cxnSpLocks/>
                <a:stCxn id="20" idx="6"/>
                <a:endCxn id="19" idx="2"/>
              </p:cNvCxnSpPr>
              <p:nvPr/>
            </p:nvCxnSpPr>
            <p:spPr>
              <a:xfrm>
                <a:off x="9795478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FABA9BE-7E1D-C194-BFA3-E663D1EB18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176501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ECFEB37-E0D3-9801-FE8D-7AF288C8D0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4640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7CAA010-C7FA-3020-2728-1DA9F77062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68746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821294C-4111-5341-880A-CBB99E30E7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964185"/>
                <a:ext cx="413785" cy="413784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CE074E-02F1-31D0-B573-6A816B605C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5751873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5EAA61B-5DE7-E701-4BF9-00C2489BF0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399" y="1590247"/>
            <a:ext cx="2791537" cy="2392746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4FF186-7294-85B4-A8D9-8655547A6B03}"/>
              </a:ext>
            </a:extLst>
          </p:cNvPr>
          <p:cNvSpPr/>
          <p:nvPr/>
        </p:nvSpPr>
        <p:spPr>
          <a:xfrm>
            <a:off x="1070541" y="2402245"/>
            <a:ext cx="839470" cy="628360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9404C4-D7E3-DE9C-7D96-9532C56E7551}"/>
                  </a:ext>
                </a:extLst>
              </p:cNvPr>
              <p:cNvSpPr txBox="1"/>
              <p:nvPr/>
            </p:nvSpPr>
            <p:spPr>
              <a:xfrm>
                <a:off x="1052254" y="3010179"/>
                <a:ext cx="13472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>
                    <a:solidFill>
                      <a:srgbClr val="00B050"/>
                    </a:solidFill>
                  </a:rPr>
                  <a:t> satisfied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9404C4-D7E3-DE9C-7D96-9532C56E7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54" y="3010179"/>
                <a:ext cx="1347201" cy="276999"/>
              </a:xfrm>
              <a:prstGeom prst="rect">
                <a:avLst/>
              </a:prstGeom>
              <a:blipFill>
                <a:blip r:embed="rId1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4A74E3C-0B70-5654-4157-31FBA5FB5C63}"/>
              </a:ext>
            </a:extLst>
          </p:cNvPr>
          <p:cNvSpPr/>
          <p:nvPr/>
        </p:nvSpPr>
        <p:spPr>
          <a:xfrm>
            <a:off x="3552824" y="2918344"/>
            <a:ext cx="4513240" cy="461849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15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Provable </a:t>
            </a:r>
            <a:r>
              <a:rPr lang="en-US" sz="3200" b="1" dirty="0">
                <a:solidFill>
                  <a:srgbClr val="0070C0"/>
                </a:solidFill>
              </a:rPr>
              <a:t>Repair</a:t>
            </a:r>
            <a:endParaRPr lang="en-US" sz="3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874AE1-58B7-2A0F-D3D9-CF2601F1A7C7}"/>
              </a:ext>
            </a:extLst>
          </p:cNvPr>
          <p:cNvGrpSpPr/>
          <p:nvPr/>
        </p:nvGrpSpPr>
        <p:grpSpPr>
          <a:xfrm>
            <a:off x="449811" y="3957682"/>
            <a:ext cx="3864235" cy="2877537"/>
            <a:chOff x="449811" y="3957682"/>
            <a:chExt cx="3864235" cy="2877537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64DB0E90-6AE3-3BAC-B209-EDB28043B97C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/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blipFill>
                  <a:blip r:embed="rId3"/>
                  <a:stretch>
                    <a:fillRect l="-8772" t="-6818" r="-877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08BF86-1217-1E53-47F9-2A24C21F8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9811" y="3957682"/>
              <a:ext cx="3045106" cy="2232567"/>
              <a:chOff x="7668836" y="-89485"/>
              <a:chExt cx="4397832" cy="32243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EC2DB-C67E-79AB-59A7-5690028D442F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4EC0B9A-8C11-F16F-6B45-2DD7CD8E5B37}"/>
                    </a:ext>
                  </a:extLst>
                </p:cNvPr>
                <p:cNvCxnSpPr>
                  <a:cxnSpLocks/>
                  <a:stCxn id="54" idx="6"/>
                  <a:endCxn id="5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90A1E5-2281-6C7D-9814-EAF534589FEF}"/>
                    </a:ext>
                  </a:extLst>
                </p:cNvPr>
                <p:cNvCxnSpPr>
                  <a:cxnSpLocks/>
                  <a:stCxn id="54" idx="7"/>
                  <a:endCxn id="6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C4C48B8-2039-E87A-5A97-269BDA081A8F}"/>
                    </a:ext>
                  </a:extLst>
                </p:cNvPr>
                <p:cNvCxnSpPr>
                  <a:cxnSpLocks/>
                  <a:stCxn id="54" idx="5"/>
                  <a:endCxn id="5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63AA516-1BE5-8ECA-8EEF-D7BB29C8DC1E}"/>
                    </a:ext>
                  </a:extLst>
                </p:cNvPr>
                <p:cNvCxnSpPr>
                  <a:cxnSpLocks/>
                  <a:stCxn id="52" idx="6"/>
                  <a:endCxn id="5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799016C-0A28-1BEB-355C-F276D189ACED}"/>
                    </a:ext>
                  </a:extLst>
                </p:cNvPr>
                <p:cNvCxnSpPr>
                  <a:cxnSpLocks/>
                  <a:stCxn id="63" idx="6"/>
                  <a:endCxn id="5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A70F0F13-9B9D-B1E2-FD16-DCCA5E7C27A8}"/>
                    </a:ext>
                  </a:extLst>
                </p:cNvPr>
                <p:cNvCxnSpPr>
                  <a:cxnSpLocks/>
                  <a:stCxn id="59" idx="6"/>
                  <a:endCxn id="5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FE80AE-9466-F8F2-973F-1D7FC08AF6D2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233262"/>
                  <a:chOff x="4825200" y="1641060"/>
                  <a:chExt cx="2053798" cy="123326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A0BE7AB-3EEF-677C-D3EA-3F1E015FB5EB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B7A15C26-B972-BCE4-2779-A21B084C03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18DC76A6-87BA-4C26-916D-383FFDF7A768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AB209643-6224-57B0-11E8-9430855FCE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397A0BAC-AA30-FAC6-C4A4-5C14A482BA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802BF8B0-6496-EB03-091D-7753E221EF81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30E971A8-BABF-A8F3-0DF8-83048483F3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59" name="Oval 58">
                        <a:extLst>
                          <a:ext uri="{FF2B5EF4-FFF2-40B4-BE49-F238E27FC236}">
                            <a16:creationId xmlns:a16="http://schemas.microsoft.com/office/drawing/2014/main" id="{12F5145B-63BB-7190-DAE9-C7C60B8E890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16865ED-6073-C566-248D-BD7A78246FF1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F62227D-B4AF-6E38-7E89-ACDABAB0DA5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2F74272-DEF0-DC96-8EF9-3A2EA38083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−0.4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0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0.366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Overview: </a:t>
            </a:r>
            <a:r>
              <a:rPr lang="en-US"/>
              <a:t>Provable </a:t>
            </a:r>
            <a:r>
              <a:rPr lang="en-US" sz="4400"/>
              <a:t>Polytope Repair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28B1B3-9D91-7BCA-B29F-839FE17D88A7}"/>
              </a:ext>
            </a:extLst>
          </p:cNvPr>
          <p:cNvGrpSpPr/>
          <p:nvPr/>
        </p:nvGrpSpPr>
        <p:grpSpPr>
          <a:xfrm>
            <a:off x="7356746" y="4176501"/>
            <a:ext cx="3856178" cy="2617644"/>
            <a:chOff x="7356746" y="4176501"/>
            <a:chExt cx="3856178" cy="2617644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1356A622-9603-1F0A-3C89-457DAACD763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/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Repaired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blipFill>
                  <a:blip r:embed="rId14"/>
                  <a:stretch>
                    <a:fillRect l="-4367" r="-262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262B2E5-D29C-ED4E-FE0B-C10B2290903E}"/>
                </a:ext>
              </a:extLst>
            </p:cNvPr>
            <p:cNvGrpSpPr/>
            <p:nvPr/>
          </p:nvGrpSpPr>
          <p:grpSpPr>
            <a:xfrm>
              <a:off x="8094640" y="4176501"/>
              <a:ext cx="2987891" cy="1989157"/>
              <a:chOff x="8094640" y="4176501"/>
              <a:chExt cx="2987891" cy="1989157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C4C8682-57D7-8D59-AC55-1CA2ED8B3783}"/>
                  </a:ext>
                </a:extLst>
              </p:cNvPr>
              <p:cNvCxnSpPr>
                <a:cxnSpLocks/>
                <a:stCxn id="18" idx="6"/>
                <a:endCxn id="20" idx="2"/>
              </p:cNvCxnSpPr>
              <p:nvPr/>
            </p:nvCxnSpPr>
            <p:spPr>
              <a:xfrm>
                <a:off x="8508425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1197171-AD42-1A9D-DF9E-A1A445F9005C}"/>
                  </a:ext>
                </a:extLst>
              </p:cNvPr>
              <p:cNvCxnSpPr>
                <a:cxnSpLocks/>
                <a:stCxn id="18" idx="7"/>
                <a:endCxn id="17" idx="2"/>
              </p:cNvCxnSpPr>
              <p:nvPr/>
            </p:nvCxnSpPr>
            <p:spPr>
              <a:xfrm flipV="1">
                <a:off x="844782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D59194-75E1-51F7-FD1B-1099E554AC76}"/>
                  </a:ext>
                </a:extLst>
              </p:cNvPr>
              <p:cNvCxnSpPr>
                <a:cxnSpLocks/>
                <a:stCxn id="18" idx="5"/>
                <a:endCxn id="21" idx="2"/>
              </p:cNvCxnSpPr>
              <p:nvPr/>
            </p:nvCxnSpPr>
            <p:spPr>
              <a:xfrm>
                <a:off x="844782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AE41C98-F527-C745-AB45-E193B4864520}"/>
                  </a:ext>
                </a:extLst>
              </p:cNvPr>
              <p:cNvCxnSpPr>
                <a:cxnSpLocks/>
                <a:stCxn id="21" idx="6"/>
                <a:endCxn id="19" idx="3"/>
              </p:cNvCxnSpPr>
              <p:nvPr/>
            </p:nvCxnSpPr>
            <p:spPr>
              <a:xfrm flipV="1">
                <a:off x="979547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2B94C60-ACF6-5885-DFA3-E598C2607953}"/>
                  </a:ext>
                </a:extLst>
              </p:cNvPr>
              <p:cNvCxnSpPr>
                <a:cxnSpLocks/>
                <a:stCxn id="17" idx="6"/>
                <a:endCxn id="19" idx="1"/>
              </p:cNvCxnSpPr>
              <p:nvPr/>
            </p:nvCxnSpPr>
            <p:spPr>
              <a:xfrm>
                <a:off x="979547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0D1B5B9-EB3C-5F7F-8767-68B4999AB056}"/>
                  </a:ext>
                </a:extLst>
              </p:cNvPr>
              <p:cNvCxnSpPr>
                <a:cxnSpLocks/>
                <a:stCxn id="20" idx="6"/>
                <a:endCxn id="19" idx="2"/>
              </p:cNvCxnSpPr>
              <p:nvPr/>
            </p:nvCxnSpPr>
            <p:spPr>
              <a:xfrm>
                <a:off x="9795478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FABA9BE-7E1D-C194-BFA3-E663D1EB18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176501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ECFEB37-E0D3-9801-FE8D-7AF288C8D0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4640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7CAA010-C7FA-3020-2728-1DA9F77062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68746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821294C-4111-5341-880A-CBB99E30E7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964185"/>
                <a:ext cx="413785" cy="413784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CE074E-02F1-31D0-B573-6A816B605C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5751873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5EAA61B-5DE7-E701-4BF9-00C2489BF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3399" y="1590247"/>
            <a:ext cx="2791537" cy="2392746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BFCF51F-7F50-17AF-F56F-994ACDBAFC5C}"/>
              </a:ext>
            </a:extLst>
          </p:cNvPr>
          <p:cNvSpPr/>
          <p:nvPr/>
        </p:nvSpPr>
        <p:spPr>
          <a:xfrm>
            <a:off x="2182649" y="2134086"/>
            <a:ext cx="582460" cy="68843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1D3F49-7990-01FB-671A-4CE1CAE233A3}"/>
                  </a:ext>
                </a:extLst>
              </p:cNvPr>
              <p:cNvSpPr txBox="1"/>
              <p:nvPr/>
            </p:nvSpPr>
            <p:spPr>
              <a:xfrm>
                <a:off x="2017699" y="2809694"/>
                <a:ext cx="9515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>
                    <a:solidFill>
                      <a:srgbClr val="00B050"/>
                    </a:solidFill>
                  </a:rPr>
                  <a:t> </a:t>
                </a:r>
                <a:r>
                  <a:rPr lang="en-US" sz="1200">
                    <a:solidFill>
                      <a:srgbClr val="FF0000"/>
                    </a:solidFill>
                  </a:rPr>
                  <a:t>violated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1D3F49-7990-01FB-671A-4CE1CAE2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99" y="2809694"/>
                <a:ext cx="951521" cy="276999"/>
              </a:xfrm>
              <a:prstGeom prst="rect">
                <a:avLst/>
              </a:prstGeom>
              <a:blipFill>
                <a:blip r:embed="rId1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9124566-B0B1-B055-FDE2-7875FDB15868}"/>
              </a:ext>
            </a:extLst>
          </p:cNvPr>
          <p:cNvSpPr/>
          <p:nvPr/>
        </p:nvSpPr>
        <p:spPr>
          <a:xfrm>
            <a:off x="3552824" y="3352684"/>
            <a:ext cx="4513240" cy="46184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293116-25CD-85F7-FE25-0407CC957958}"/>
              </a:ext>
            </a:extLst>
          </p:cNvPr>
          <p:cNvGrpSpPr/>
          <p:nvPr/>
        </p:nvGrpSpPr>
        <p:grpSpPr>
          <a:xfrm>
            <a:off x="3357167" y="2374805"/>
            <a:ext cx="4933130" cy="2158893"/>
            <a:chOff x="3357167" y="2374805"/>
            <a:chExt cx="4933130" cy="215889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D6C078-AB80-2D04-3765-0F6F5A85FA27}"/>
                </a:ext>
              </a:extLst>
            </p:cNvPr>
            <p:cNvSpPr txBox="1"/>
            <p:nvPr/>
          </p:nvSpPr>
          <p:spPr>
            <a:xfrm>
              <a:off x="3357167" y="2374805"/>
              <a:ext cx="4933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Polytope Repair Specification</a:t>
              </a:r>
            </a:p>
          </p:txBody>
        </p:sp>
        <p:sp>
          <p:nvSpPr>
            <p:cNvPr id="30" name="Right Arrow 8">
              <a:extLst>
                <a:ext uri="{FF2B5EF4-FFF2-40B4-BE49-F238E27FC236}">
                  <a16:creationId xmlns:a16="http://schemas.microsoft.com/office/drawing/2014/main" id="{3324DBCB-2B9B-AF2D-619A-4C07A63AC5B0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8EDD61-A365-74AE-7390-F3FEC015ACB9}"/>
                    </a:ext>
                  </a:extLst>
                </p:cNvPr>
                <p:cNvSpPr txBox="1"/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−1.5,−0.5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≝∀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1.5,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≤0.4</m:t>
                        </m:r>
                      </m:oMath>
                    </m:oMathPara>
                  </a14:m>
                  <a:br>
                    <a:rPr lang="en-US"/>
                  </a:br>
                  <a:endParaRPr lang="en-US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8EDD61-A365-74AE-7390-F3FEC015AC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562" b="-13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5155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Provable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Networks: </a:t>
            </a:r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45677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63535-F671-13EB-82FC-ED5B80488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60260"/>
              </p:ext>
            </p:extLst>
          </p:nvPr>
        </p:nvGraphicFramePr>
        <p:xfrm>
          <a:off x="3710940" y="1451206"/>
          <a:ext cx="8199120" cy="5048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987767282"/>
                    </a:ext>
                  </a:extLst>
                </a:gridCol>
                <a:gridCol w="2887980">
                  <a:extLst>
                    <a:ext uri="{9D8B030D-6E8A-4147-A177-3AD203B41FA5}">
                      <a16:colId xmlns:a16="http://schemas.microsoft.com/office/drawing/2014/main" val="678923596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928684150"/>
                    </a:ext>
                  </a:extLst>
                </a:gridCol>
              </a:tblGrid>
              <a:tr h="541797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4131701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67848170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053870588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6272598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A09452-87B6-5D5B-22DD-A9115C71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20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Provable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C34E40FD-8988-E109-7B5C-515E69992629}"/>
              </a:ext>
            </a:extLst>
          </p:cNvPr>
          <p:cNvSpPr>
            <a:spLocks/>
          </p:cNvSpPr>
          <p:nvPr/>
        </p:nvSpPr>
        <p:spPr>
          <a:xfrm>
            <a:off x="934318" y="3731770"/>
            <a:ext cx="2595960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BFEEF696-885E-EB24-968B-6EC30CDBC775}"/>
              </a:ext>
            </a:extLst>
          </p:cNvPr>
          <p:cNvSpPr>
            <a:spLocks/>
          </p:cNvSpPr>
          <p:nvPr/>
        </p:nvSpPr>
        <p:spPr>
          <a:xfrm>
            <a:off x="934317" y="5250950"/>
            <a:ext cx="26769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BEDE76-079B-3A90-72E8-3CCD3C2FE60B}"/>
              </a:ext>
            </a:extLst>
          </p:cNvPr>
          <p:cNvSpPr>
            <a:spLocks/>
          </p:cNvSpPr>
          <p:nvPr/>
        </p:nvSpPr>
        <p:spPr>
          <a:xfrm>
            <a:off x="934318" y="2212590"/>
            <a:ext cx="2595960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81174-C5C4-A7A0-ACDF-EC14C888EC28}"/>
              </a:ext>
            </a:extLst>
          </p:cNvPr>
          <p:cNvSpPr txBox="1"/>
          <p:nvPr/>
        </p:nvSpPr>
        <p:spPr>
          <a:xfrm>
            <a:off x="3793420" y="2313575"/>
            <a:ext cx="4586651" cy="841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+mj-lt"/>
                <a:ea typeface="+mj-ea"/>
                <a:cs typeface="+mj-cs"/>
              </a:rPr>
              <a:t>Sotoudeh, Matthew, and Aditya V. Thakur. 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"Provable repair of deep neural networks." 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PLDI 2021.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6A102-3DAF-ECCE-D8B5-8F30BCD9DAB2}"/>
              </a:ext>
            </a:extLst>
          </p:cNvPr>
          <p:cNvSpPr txBox="1"/>
          <p:nvPr/>
        </p:nvSpPr>
        <p:spPr>
          <a:xfrm>
            <a:off x="3793420" y="3832755"/>
            <a:ext cx="7669160" cy="841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 err="1">
                <a:latin typeface="+mj-lt"/>
                <a:ea typeface="+mj-ea"/>
                <a:cs typeface="+mj-cs"/>
              </a:rPr>
              <a:t>Zhe</a:t>
            </a:r>
            <a:r>
              <a:rPr lang="en-US" dirty="0">
                <a:latin typeface="+mj-lt"/>
                <a:ea typeface="+mj-ea"/>
                <a:cs typeface="+mj-cs"/>
              </a:rPr>
              <a:t> Tao, Stephanie Nawas, Jacqueline Mitchell, and Aditya V. Thakur. "Architecture-Preserving Provable Repair of Deep Neural Networks." 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PLDI 2023.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9620D-9BC7-AF68-4847-8051BD29A8E5}"/>
              </a:ext>
            </a:extLst>
          </p:cNvPr>
          <p:cNvSpPr txBox="1"/>
          <p:nvPr/>
        </p:nvSpPr>
        <p:spPr>
          <a:xfrm>
            <a:off x="3793420" y="5345707"/>
            <a:ext cx="7669160" cy="841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+mj-lt"/>
                <a:ea typeface="+mj-ea"/>
                <a:cs typeface="+mj-cs"/>
              </a:rPr>
              <a:t>Stephanie Nawas, </a:t>
            </a:r>
            <a:r>
              <a:rPr lang="en-US" dirty="0" err="1"/>
              <a:t>Zhe</a:t>
            </a:r>
            <a:r>
              <a:rPr lang="en-US" dirty="0"/>
              <a:t> Tao, </a:t>
            </a:r>
            <a:r>
              <a:rPr lang="en-US" dirty="0">
                <a:latin typeface="+mj-lt"/>
                <a:ea typeface="+mj-ea"/>
                <a:cs typeface="+mj-cs"/>
              </a:rPr>
              <a:t>and Aditya V. Thakur. 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“Provable Repair of Vision Transformers." 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SAIV 2024.</a:t>
            </a:r>
          </a:p>
        </p:txBody>
      </p:sp>
    </p:spTree>
    <p:extLst>
      <p:ext uri="{BB962C8B-B14F-4D97-AF65-F5344CB8AC3E}">
        <p14:creationId xmlns:p14="http://schemas.microsoft.com/office/powerpoint/2010/main" val="404754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/>
      <p:bldP spid="5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99D6381E-966A-426F-F8CC-1C29F15193A6}"/>
              </a:ext>
            </a:extLst>
          </p:cNvPr>
          <p:cNvSpPr>
            <a:spLocks/>
          </p:cNvSpPr>
          <p:nvPr/>
        </p:nvSpPr>
        <p:spPr>
          <a:xfrm>
            <a:off x="747331" y="1722120"/>
            <a:ext cx="5150549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Computer Vision</a:t>
            </a:r>
          </a:p>
        </p:txBody>
      </p:sp>
      <p:sp>
        <p:nvSpPr>
          <p:cNvPr id="5" name="Rounded Rectangle 13">
            <a:extLst>
              <a:ext uri="{FF2B5EF4-FFF2-40B4-BE49-F238E27FC236}">
                <a16:creationId xmlns:a16="http://schemas.microsoft.com/office/drawing/2014/main" id="{9AB339E7-3482-E3C6-117D-F0AD1DDB269C}"/>
              </a:ext>
            </a:extLst>
          </p:cNvPr>
          <p:cNvSpPr>
            <a:spLocks/>
          </p:cNvSpPr>
          <p:nvPr/>
        </p:nvSpPr>
        <p:spPr>
          <a:xfrm>
            <a:off x="6251344" y="1722120"/>
            <a:ext cx="5176366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rgbClr val="0070C0"/>
                </a:solidFill>
              </a:rPr>
              <a:t>Natural Language Processing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4602E-4D9B-B9E0-B72C-F97CA253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</a:t>
            </a:r>
            <a:r>
              <a:rPr lang="en-US" dirty="0">
                <a:solidFill>
                  <a:srgbClr val="00B050"/>
                </a:solidFill>
              </a:rPr>
              <a:t>Applications</a:t>
            </a:r>
            <a:endParaRPr lang="en-US" dirty="0"/>
          </a:p>
        </p:txBody>
      </p:sp>
      <p:pic>
        <p:nvPicPr>
          <p:cNvPr id="8" name="Picture 7" descr="A cat lying on a table&#10;&#10;Description automatically generated with low confidence">
            <a:extLst>
              <a:ext uri="{FF2B5EF4-FFF2-40B4-BE49-F238E27FC236}">
                <a16:creationId xmlns:a16="http://schemas.microsoft.com/office/drawing/2014/main" id="{70CD67C9-74DB-6939-5C09-59AD7AB1D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r="16600"/>
          <a:stretch/>
        </p:blipFill>
        <p:spPr>
          <a:xfrm>
            <a:off x="1496418" y="2454552"/>
            <a:ext cx="1242779" cy="1242779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A3CD0-DBD4-5895-F67A-37D836C42A64}"/>
              </a:ext>
            </a:extLst>
          </p:cNvPr>
          <p:cNvSpPr txBox="1"/>
          <p:nvPr/>
        </p:nvSpPr>
        <p:spPr>
          <a:xfrm>
            <a:off x="6431613" y="2906664"/>
            <a:ext cx="224933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/>
              <a:t>“You'll probably love it.”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9BFEB3-BD81-2D3E-7DEE-623AE53119EC}"/>
              </a:ext>
            </a:extLst>
          </p:cNvPr>
          <p:cNvGrpSpPr/>
          <p:nvPr/>
        </p:nvGrpSpPr>
        <p:grpSpPr>
          <a:xfrm>
            <a:off x="3102606" y="2833625"/>
            <a:ext cx="1642824" cy="484632"/>
            <a:chOff x="3102606" y="2833625"/>
            <a:chExt cx="1642824" cy="4846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26678A-D59B-9BBF-8094-56F7B9DA5D76}"/>
                </a:ext>
              </a:extLst>
            </p:cNvPr>
            <p:cNvSpPr txBox="1"/>
            <p:nvPr/>
          </p:nvSpPr>
          <p:spPr>
            <a:xfrm>
              <a:off x="4034466" y="2875886"/>
              <a:ext cx="7109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/>
                <a:t>“cat”</a:t>
              </a:r>
            </a:p>
          </p:txBody>
        </p:sp>
        <p:sp>
          <p:nvSpPr>
            <p:cNvPr id="14" name="Right Arrow 12">
              <a:extLst>
                <a:ext uri="{FF2B5EF4-FFF2-40B4-BE49-F238E27FC236}">
                  <a16:creationId xmlns:a16="http://schemas.microsoft.com/office/drawing/2014/main" id="{B8083AFC-0A7E-2978-400D-A7E34E15DB7E}"/>
                </a:ext>
              </a:extLst>
            </p:cNvPr>
            <p:cNvSpPr/>
            <p:nvPr/>
          </p:nvSpPr>
          <p:spPr>
            <a:xfrm>
              <a:off x="3102606" y="2833625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BB8231-44A3-53BD-BCBA-6168669546C6}"/>
              </a:ext>
            </a:extLst>
          </p:cNvPr>
          <p:cNvGrpSpPr/>
          <p:nvPr/>
        </p:nvGrpSpPr>
        <p:grpSpPr>
          <a:xfrm>
            <a:off x="8680943" y="2833625"/>
            <a:ext cx="1853292" cy="484632"/>
            <a:chOff x="8680943" y="2833625"/>
            <a:chExt cx="1853292" cy="484632"/>
          </a:xfrm>
        </p:grpSpPr>
        <p:sp>
          <p:nvSpPr>
            <p:cNvPr id="16" name="Right Arrow 12">
              <a:extLst>
                <a:ext uri="{FF2B5EF4-FFF2-40B4-BE49-F238E27FC236}">
                  <a16:creationId xmlns:a16="http://schemas.microsoft.com/office/drawing/2014/main" id="{2CD513CD-5309-610E-A151-A0621BF67FE0}"/>
                </a:ext>
              </a:extLst>
            </p:cNvPr>
            <p:cNvSpPr/>
            <p:nvPr/>
          </p:nvSpPr>
          <p:spPr>
            <a:xfrm>
              <a:off x="8680943" y="2833625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EA19BC-815E-1739-D2B8-6E456392C44B}"/>
                </a:ext>
              </a:extLst>
            </p:cNvPr>
            <p:cNvSpPr txBox="1"/>
            <p:nvPr/>
          </p:nvSpPr>
          <p:spPr>
            <a:xfrm>
              <a:off x="9532935" y="2875886"/>
              <a:ext cx="10013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positive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178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63535-F671-13EB-82FC-ED5B8048809C}"/>
              </a:ext>
            </a:extLst>
          </p:cNvPr>
          <p:cNvGraphicFramePr>
            <a:graphicFrameLocks noGrp="1"/>
          </p:cNvGraphicFramePr>
          <p:nvPr/>
        </p:nvGraphicFramePr>
        <p:xfrm>
          <a:off x="3710940" y="1451206"/>
          <a:ext cx="8199120" cy="5048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987767282"/>
                    </a:ext>
                  </a:extLst>
                </a:gridCol>
                <a:gridCol w="2887980">
                  <a:extLst>
                    <a:ext uri="{9D8B030D-6E8A-4147-A177-3AD203B41FA5}">
                      <a16:colId xmlns:a16="http://schemas.microsoft.com/office/drawing/2014/main" val="678923596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928684150"/>
                    </a:ext>
                  </a:extLst>
                </a:gridCol>
              </a:tblGrid>
              <a:tr h="54179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Pointwise Repair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4131701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PTIME</a:t>
                      </a:r>
                      <a:endParaRPr lang="en-US" sz="1800" b="0" u="sng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67848170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PTIME</a:t>
                      </a: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053870588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PTIME</a:t>
                      </a: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6272598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A09452-87B6-5D5B-22DD-A9115C71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20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Provable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C34E40FD-8988-E109-7B5C-515E69992629}"/>
              </a:ext>
            </a:extLst>
          </p:cNvPr>
          <p:cNvSpPr>
            <a:spLocks/>
          </p:cNvSpPr>
          <p:nvPr/>
        </p:nvSpPr>
        <p:spPr>
          <a:xfrm>
            <a:off x="934318" y="3731770"/>
            <a:ext cx="2630684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BFEEF696-885E-EB24-968B-6EC30CDBC775}"/>
              </a:ext>
            </a:extLst>
          </p:cNvPr>
          <p:cNvSpPr>
            <a:spLocks/>
          </p:cNvSpPr>
          <p:nvPr/>
        </p:nvSpPr>
        <p:spPr>
          <a:xfrm>
            <a:off x="934318" y="5250950"/>
            <a:ext cx="2630684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BEDE76-079B-3A90-72E8-3CCD3C2FE60B}"/>
              </a:ext>
            </a:extLst>
          </p:cNvPr>
          <p:cNvSpPr>
            <a:spLocks/>
          </p:cNvSpPr>
          <p:nvPr/>
        </p:nvSpPr>
        <p:spPr>
          <a:xfrm>
            <a:off x="934317" y="2212590"/>
            <a:ext cx="2630685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BA7CA-9038-FA12-CAB4-57DB151EC897}"/>
              </a:ext>
            </a:extLst>
          </p:cNvPr>
          <p:cNvSpPr txBox="1"/>
          <p:nvPr/>
        </p:nvSpPr>
        <p:spPr>
          <a:xfrm>
            <a:off x="9418320" y="6176554"/>
            <a:ext cx="276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PTIME: polynomial time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EXPTIME: exponential time</a:t>
            </a:r>
          </a:p>
        </p:txBody>
      </p:sp>
    </p:spTree>
    <p:extLst>
      <p:ext uri="{BB962C8B-B14F-4D97-AF65-F5344CB8AC3E}">
        <p14:creationId xmlns:p14="http://schemas.microsoft.com/office/powerpoint/2010/main" val="191751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63535-F671-13EB-82FC-ED5B80488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947922"/>
              </p:ext>
            </p:extLst>
          </p:nvPr>
        </p:nvGraphicFramePr>
        <p:xfrm>
          <a:off x="3710940" y="1451206"/>
          <a:ext cx="8199120" cy="5048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987767282"/>
                    </a:ext>
                  </a:extLst>
                </a:gridCol>
                <a:gridCol w="2887980">
                  <a:extLst>
                    <a:ext uri="{9D8B030D-6E8A-4147-A177-3AD203B41FA5}">
                      <a16:colId xmlns:a16="http://schemas.microsoft.com/office/drawing/2014/main" val="678923596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928684150"/>
                    </a:ext>
                  </a:extLst>
                </a:gridCol>
              </a:tblGrid>
              <a:tr h="541797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Pointwise Repair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Polytope Repair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4131701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PTIME</a:t>
                      </a: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EXPTIME (</a:t>
                      </a:r>
                      <a:r>
                        <a:rPr lang="en-US" sz="1800" b="0" kern="120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V-polytope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67848170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PTIME</a:t>
                      </a: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sng" kern="1200">
                          <a:solidFill>
                            <a:schemeClr val="tx1"/>
                          </a:solidFill>
                        </a:rPr>
                        <a:t>PTIME</a:t>
                      </a:r>
                      <a:r>
                        <a:rPr lang="en-US" sz="1800" b="0" u="none" kern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0" kern="1200">
                          <a:solidFill>
                            <a:srgbClr val="0070C0"/>
                          </a:solidFill>
                        </a:rPr>
                        <a:t>V-polytope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053870588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PTIME</a:t>
                      </a: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+mn-cs"/>
                        </a:rPr>
                        <a:t>___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6272598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A09452-87B6-5D5B-22DD-A9115C71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20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Provable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C34E40FD-8988-E109-7B5C-515E69992629}"/>
              </a:ext>
            </a:extLst>
          </p:cNvPr>
          <p:cNvSpPr>
            <a:spLocks/>
          </p:cNvSpPr>
          <p:nvPr/>
        </p:nvSpPr>
        <p:spPr>
          <a:xfrm>
            <a:off x="934318" y="3731770"/>
            <a:ext cx="2584386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BFEEF696-885E-EB24-968B-6EC30CDBC775}"/>
              </a:ext>
            </a:extLst>
          </p:cNvPr>
          <p:cNvSpPr>
            <a:spLocks/>
          </p:cNvSpPr>
          <p:nvPr/>
        </p:nvSpPr>
        <p:spPr>
          <a:xfrm>
            <a:off x="934317" y="5250950"/>
            <a:ext cx="26769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BEDE76-079B-3A90-72E8-3CCD3C2FE60B}"/>
              </a:ext>
            </a:extLst>
          </p:cNvPr>
          <p:cNvSpPr>
            <a:spLocks/>
          </p:cNvSpPr>
          <p:nvPr/>
        </p:nvSpPr>
        <p:spPr>
          <a:xfrm>
            <a:off x="934318" y="2212590"/>
            <a:ext cx="2584386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BA7CA-9038-FA12-CAB4-57DB151EC897}"/>
              </a:ext>
            </a:extLst>
          </p:cNvPr>
          <p:cNvSpPr txBox="1"/>
          <p:nvPr/>
        </p:nvSpPr>
        <p:spPr>
          <a:xfrm>
            <a:off x="9280023" y="6176554"/>
            <a:ext cx="304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PTIME: polynomial time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EXPTIME: exponential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D16CF-6C5F-2C73-6F6C-22CFA5304EA0}"/>
              </a:ext>
            </a:extLst>
          </p:cNvPr>
          <p:cNvSpPr txBox="1"/>
          <p:nvPr/>
        </p:nvSpPr>
        <p:spPr>
          <a:xfrm>
            <a:off x="8481060" y="24229"/>
            <a:ext cx="371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V-Polytope: vertex-representation </a:t>
            </a:r>
          </a:p>
        </p:txBody>
      </p:sp>
    </p:spTree>
    <p:extLst>
      <p:ext uri="{BB962C8B-B14F-4D97-AF65-F5344CB8AC3E}">
        <p14:creationId xmlns:p14="http://schemas.microsoft.com/office/powerpoint/2010/main" val="389932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63535-F671-13EB-82FC-ED5B80488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707107"/>
              </p:ext>
            </p:extLst>
          </p:nvPr>
        </p:nvGraphicFramePr>
        <p:xfrm>
          <a:off x="3710940" y="1451206"/>
          <a:ext cx="8199120" cy="5322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987767282"/>
                    </a:ext>
                  </a:extLst>
                </a:gridCol>
                <a:gridCol w="2887980">
                  <a:extLst>
                    <a:ext uri="{9D8B030D-6E8A-4147-A177-3AD203B41FA5}">
                      <a16:colId xmlns:a16="http://schemas.microsoft.com/office/drawing/2014/main" val="678923596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928684150"/>
                    </a:ext>
                  </a:extLst>
                </a:gridCol>
              </a:tblGrid>
              <a:tr h="541797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Pointwise Repair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Polytope Repair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Architecture-Preserving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4131701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PTIME</a:t>
                      </a: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EXPTIME (</a:t>
                      </a:r>
                      <a:r>
                        <a:rPr lang="en-US" sz="1800" b="0" kern="120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V-polytope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67848170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PTIME</a:t>
                      </a: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sng" kern="1200">
                          <a:solidFill>
                            <a:schemeClr val="tx1"/>
                          </a:solidFill>
                        </a:rPr>
                        <a:t>PTIME</a:t>
                      </a:r>
                      <a:r>
                        <a:rPr lang="en-US" sz="1800" b="0" u="none" kern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0" kern="1200">
                          <a:solidFill>
                            <a:srgbClr val="0070C0"/>
                          </a:solidFill>
                        </a:rPr>
                        <a:t>V-polytope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053870588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PTIME</a:t>
                      </a: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kern="1200" dirty="0">
                          <a:solidFill>
                            <a:schemeClr val="tx1"/>
                          </a:solidFill>
                        </a:rPr>
                        <a:t>___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6272598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A09452-87B6-5D5B-22DD-A9115C71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20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Provable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C34E40FD-8988-E109-7B5C-515E69992629}"/>
              </a:ext>
            </a:extLst>
          </p:cNvPr>
          <p:cNvSpPr>
            <a:spLocks/>
          </p:cNvSpPr>
          <p:nvPr/>
        </p:nvSpPr>
        <p:spPr>
          <a:xfrm>
            <a:off x="934318" y="3731770"/>
            <a:ext cx="2619110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BFEEF696-885E-EB24-968B-6EC30CDBC775}"/>
              </a:ext>
            </a:extLst>
          </p:cNvPr>
          <p:cNvSpPr>
            <a:spLocks/>
          </p:cNvSpPr>
          <p:nvPr/>
        </p:nvSpPr>
        <p:spPr>
          <a:xfrm>
            <a:off x="934318" y="5250950"/>
            <a:ext cx="2765954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BEDE76-079B-3A90-72E8-3CCD3C2FE60B}"/>
              </a:ext>
            </a:extLst>
          </p:cNvPr>
          <p:cNvSpPr>
            <a:spLocks/>
          </p:cNvSpPr>
          <p:nvPr/>
        </p:nvSpPr>
        <p:spPr>
          <a:xfrm>
            <a:off x="934318" y="2212590"/>
            <a:ext cx="2619110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BA7CA-9038-FA12-CAB4-57DB151EC897}"/>
              </a:ext>
            </a:extLst>
          </p:cNvPr>
          <p:cNvSpPr txBox="1"/>
          <p:nvPr/>
        </p:nvSpPr>
        <p:spPr>
          <a:xfrm>
            <a:off x="9280023" y="6176554"/>
            <a:ext cx="304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PTIME: polynomial time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EXPTIME: exponential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D16CF-6C5F-2C73-6F6C-22CFA5304EA0}"/>
              </a:ext>
            </a:extLst>
          </p:cNvPr>
          <p:cNvSpPr txBox="1"/>
          <p:nvPr/>
        </p:nvSpPr>
        <p:spPr>
          <a:xfrm>
            <a:off x="8481060" y="24229"/>
            <a:ext cx="371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V-Polytope: vertex-representation </a:t>
            </a:r>
          </a:p>
        </p:txBody>
      </p:sp>
    </p:spTree>
    <p:extLst>
      <p:ext uri="{BB962C8B-B14F-4D97-AF65-F5344CB8AC3E}">
        <p14:creationId xmlns:p14="http://schemas.microsoft.com/office/powerpoint/2010/main" val="44401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D72548C5-E55A-0A71-5154-290BD1F538AA}"/>
              </a:ext>
            </a:extLst>
          </p:cNvPr>
          <p:cNvSpPr>
            <a:spLocks/>
          </p:cNvSpPr>
          <p:nvPr/>
        </p:nvSpPr>
        <p:spPr>
          <a:xfrm>
            <a:off x="1307698" y="2005584"/>
            <a:ext cx="9540029" cy="4479036"/>
          </a:xfrm>
          <a:prstGeom prst="roundRect">
            <a:avLst/>
          </a:prstGeom>
          <a:noFill/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tIns="548640" bIns="0" rtlCol="0" anchor="ctr" anchorCtr="0"/>
          <a:lstStyle/>
          <a:p>
            <a:pPr algn="ctr"/>
            <a:r>
              <a:rPr lang="en-US" sz="5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</a:t>
            </a:r>
            <a:r>
              <a:rPr lang="en-US" sz="5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sz="5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AF32655A-7AF4-602A-CD7D-C9B52D701C35}"/>
              </a:ext>
            </a:extLst>
          </p:cNvPr>
          <p:cNvSpPr>
            <a:spLocks/>
          </p:cNvSpPr>
          <p:nvPr/>
        </p:nvSpPr>
        <p:spPr>
          <a:xfrm>
            <a:off x="4826508" y="467946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56" name="Rounded Rectangle 7">
            <a:extLst>
              <a:ext uri="{FF2B5EF4-FFF2-40B4-BE49-F238E27FC236}">
                <a16:creationId xmlns:a16="http://schemas.microsoft.com/office/drawing/2014/main" id="{6745A5E7-F10A-931A-FD8A-56FD071D118B}"/>
              </a:ext>
            </a:extLst>
          </p:cNvPr>
          <p:cNvSpPr>
            <a:spLocks/>
          </p:cNvSpPr>
          <p:nvPr/>
        </p:nvSpPr>
        <p:spPr>
          <a:xfrm>
            <a:off x="8345318" y="467946"/>
            <a:ext cx="2627471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ounded Rectangle 7">
            <a:extLst>
              <a:ext uri="{FF2B5EF4-FFF2-40B4-BE49-F238E27FC236}">
                <a16:creationId xmlns:a16="http://schemas.microsoft.com/office/drawing/2014/main" id="{E1A74090-A5A8-DDDB-93E0-0C73E1D65EB6}"/>
              </a:ext>
            </a:extLst>
          </p:cNvPr>
          <p:cNvSpPr>
            <a:spLocks/>
          </p:cNvSpPr>
          <p:nvPr/>
        </p:nvSpPr>
        <p:spPr>
          <a:xfrm>
            <a:off x="1307697" y="467946"/>
            <a:ext cx="258139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76FF76-81F3-4BF6-DAF6-47538CF417AD}"/>
              </a:ext>
            </a:extLst>
          </p:cNvPr>
          <p:cNvCxnSpPr>
            <a:cxnSpLocks/>
          </p:cNvCxnSpPr>
          <p:nvPr/>
        </p:nvCxnSpPr>
        <p:spPr>
          <a:xfrm>
            <a:off x="6063676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50075-3831-2D54-0B31-310C42A6FCDB}"/>
              </a:ext>
            </a:extLst>
          </p:cNvPr>
          <p:cNvCxnSpPr>
            <a:cxnSpLocks/>
          </p:cNvCxnSpPr>
          <p:nvPr/>
        </p:nvCxnSpPr>
        <p:spPr>
          <a:xfrm>
            <a:off x="9582487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784CF0-C14B-766D-E72F-557E15D7D916}"/>
              </a:ext>
            </a:extLst>
          </p:cNvPr>
          <p:cNvCxnSpPr>
            <a:cxnSpLocks/>
          </p:cNvCxnSpPr>
          <p:nvPr/>
        </p:nvCxnSpPr>
        <p:spPr>
          <a:xfrm>
            <a:off x="2544866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0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D72548C5-E55A-0A71-5154-290BD1F538AA}"/>
              </a:ext>
            </a:extLst>
          </p:cNvPr>
          <p:cNvSpPr>
            <a:spLocks/>
          </p:cNvSpPr>
          <p:nvPr/>
        </p:nvSpPr>
        <p:spPr>
          <a:xfrm>
            <a:off x="1307698" y="2005584"/>
            <a:ext cx="9540029" cy="4479036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tIns="548640" bIns="0" rtlCol="0" anchor="ctr" anchorCtr="0"/>
          <a:lstStyle/>
          <a:p>
            <a:pPr algn="ctr"/>
            <a:r>
              <a:rPr lang="en-US" sz="540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</a:t>
            </a:r>
            <a:r>
              <a:rPr lang="en-US" sz="5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Torch</a:t>
            </a:r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AF32655A-7AF4-602A-CD7D-C9B52D701C35}"/>
              </a:ext>
            </a:extLst>
          </p:cNvPr>
          <p:cNvSpPr>
            <a:spLocks/>
          </p:cNvSpPr>
          <p:nvPr/>
        </p:nvSpPr>
        <p:spPr>
          <a:xfrm>
            <a:off x="4826508" y="467946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56" name="Rounded Rectangle 7">
            <a:extLst>
              <a:ext uri="{FF2B5EF4-FFF2-40B4-BE49-F238E27FC236}">
                <a16:creationId xmlns:a16="http://schemas.microsoft.com/office/drawing/2014/main" id="{6745A5E7-F10A-931A-FD8A-56FD071D118B}"/>
              </a:ext>
            </a:extLst>
          </p:cNvPr>
          <p:cNvSpPr>
            <a:spLocks/>
          </p:cNvSpPr>
          <p:nvPr/>
        </p:nvSpPr>
        <p:spPr>
          <a:xfrm>
            <a:off x="8345318" y="467946"/>
            <a:ext cx="262747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ounded Rectangle 7">
            <a:extLst>
              <a:ext uri="{FF2B5EF4-FFF2-40B4-BE49-F238E27FC236}">
                <a16:creationId xmlns:a16="http://schemas.microsoft.com/office/drawing/2014/main" id="{E1A74090-A5A8-DDDB-93E0-0C73E1D65EB6}"/>
              </a:ext>
            </a:extLst>
          </p:cNvPr>
          <p:cNvSpPr>
            <a:spLocks/>
          </p:cNvSpPr>
          <p:nvPr/>
        </p:nvSpPr>
        <p:spPr>
          <a:xfrm>
            <a:off x="1307697" y="467946"/>
            <a:ext cx="2604541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76FF76-81F3-4BF6-DAF6-47538CF417AD}"/>
              </a:ext>
            </a:extLst>
          </p:cNvPr>
          <p:cNvCxnSpPr>
            <a:cxnSpLocks/>
          </p:cNvCxnSpPr>
          <p:nvPr/>
        </p:nvCxnSpPr>
        <p:spPr>
          <a:xfrm>
            <a:off x="6063676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50075-3831-2D54-0B31-310C42A6FCDB}"/>
              </a:ext>
            </a:extLst>
          </p:cNvPr>
          <p:cNvCxnSpPr>
            <a:cxnSpLocks/>
          </p:cNvCxnSpPr>
          <p:nvPr/>
        </p:nvCxnSpPr>
        <p:spPr>
          <a:xfrm>
            <a:off x="9582487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784CF0-C14B-766D-E72F-557E15D7D916}"/>
              </a:ext>
            </a:extLst>
          </p:cNvPr>
          <p:cNvCxnSpPr>
            <a:cxnSpLocks/>
          </p:cNvCxnSpPr>
          <p:nvPr/>
        </p:nvCxnSpPr>
        <p:spPr>
          <a:xfrm>
            <a:off x="2544866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49E8C9-D2A7-A39F-DFB7-C73F8636B32D}"/>
              </a:ext>
            </a:extLst>
          </p:cNvPr>
          <p:cNvGrpSpPr>
            <a:grpSpLocks noChangeAspect="1"/>
          </p:cNvGrpSpPr>
          <p:nvPr/>
        </p:nvGrpSpPr>
        <p:grpSpPr>
          <a:xfrm>
            <a:off x="4484218" y="4603573"/>
            <a:ext cx="1640504" cy="1412494"/>
            <a:chOff x="1054320" y="447494"/>
            <a:chExt cx="2036826" cy="1753732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0B32D340-7EBD-21B4-D83D-BAA06E71E4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772" r="-6281"/>
            <a:stretch/>
          </p:blipFill>
          <p:spPr bwMode="auto">
            <a:xfrm>
              <a:off x="1327138" y="447494"/>
              <a:ext cx="1491192" cy="1371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87EFE0-A8C7-28F8-F118-F6A44DB7C744}"/>
                </a:ext>
              </a:extLst>
            </p:cNvPr>
            <p:cNvSpPr txBox="1"/>
            <p:nvPr/>
          </p:nvSpPr>
          <p:spPr>
            <a:xfrm>
              <a:off x="1054320" y="1819095"/>
              <a:ext cx="2036826" cy="38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Conv. and Pooling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DC9C24-48AC-0AB5-6016-304E01931687}"/>
              </a:ext>
            </a:extLst>
          </p:cNvPr>
          <p:cNvGrpSpPr>
            <a:grpSpLocks noChangeAspect="1"/>
          </p:cNvGrpSpPr>
          <p:nvPr/>
        </p:nvGrpSpPr>
        <p:grpSpPr>
          <a:xfrm>
            <a:off x="6039756" y="4603573"/>
            <a:ext cx="1491367" cy="1414116"/>
            <a:chOff x="1146904" y="2516615"/>
            <a:chExt cx="1851660" cy="1755747"/>
          </a:xfrm>
        </p:grpSpPr>
        <p:pic>
          <p:nvPicPr>
            <p:cNvPr id="30" name="Picture 2" descr="undefined">
              <a:extLst>
                <a:ext uri="{FF2B5EF4-FFF2-40B4-BE49-F238E27FC236}">
                  <a16:creationId xmlns:a16="http://schemas.microsoft.com/office/drawing/2014/main" id="{642EDC02-FD88-A8F7-552B-04DC107214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5" r="24701"/>
            <a:stretch/>
          </p:blipFill>
          <p:spPr bwMode="auto">
            <a:xfrm>
              <a:off x="1327138" y="2516615"/>
              <a:ext cx="1491192" cy="1371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BB6EFF-8424-5A0A-FACD-C35734E25744}"/>
                </a:ext>
              </a:extLst>
            </p:cNvPr>
            <p:cNvSpPr txBox="1"/>
            <p:nvPr/>
          </p:nvSpPr>
          <p:spPr>
            <a:xfrm>
              <a:off x="1146904" y="3890230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Residual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60A13D-1F56-8D6E-5006-B82587E3364E}"/>
              </a:ext>
            </a:extLst>
          </p:cNvPr>
          <p:cNvGrpSpPr>
            <a:grpSpLocks noChangeAspect="1"/>
          </p:cNvGrpSpPr>
          <p:nvPr/>
        </p:nvGrpSpPr>
        <p:grpSpPr>
          <a:xfrm>
            <a:off x="7520725" y="4603573"/>
            <a:ext cx="1491367" cy="1415342"/>
            <a:chOff x="1146904" y="4515884"/>
            <a:chExt cx="1851660" cy="175726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3ABB76-7D11-1B54-DD89-8DB4F46B3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036" t="-3944" r="-11477" b="-3944"/>
            <a:stretch/>
          </p:blipFill>
          <p:spPr>
            <a:xfrm>
              <a:off x="1327138" y="4515884"/>
              <a:ext cx="1491193" cy="13716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7AA999-96E2-E0C5-0752-E9ABF49295F3}"/>
                </a:ext>
              </a:extLst>
            </p:cNvPr>
            <p:cNvSpPr txBox="1"/>
            <p:nvPr/>
          </p:nvSpPr>
          <p:spPr>
            <a:xfrm>
              <a:off x="1146904" y="5891021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Group Norm.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0D9EB4-5751-1F3C-EC6F-628A877D26B1}"/>
              </a:ext>
            </a:extLst>
          </p:cNvPr>
          <p:cNvGrpSpPr>
            <a:grpSpLocks noChangeAspect="1"/>
          </p:cNvGrpSpPr>
          <p:nvPr/>
        </p:nvGrpSpPr>
        <p:grpSpPr>
          <a:xfrm>
            <a:off x="3077818" y="4603573"/>
            <a:ext cx="1491367" cy="1412494"/>
            <a:chOff x="261660" y="2689367"/>
            <a:chExt cx="1851660" cy="175373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49767F1-B0A2-31E5-8410-1F714BA32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-1827"/>
            <a:stretch/>
          </p:blipFill>
          <p:spPr>
            <a:xfrm>
              <a:off x="441894" y="2689367"/>
              <a:ext cx="1491192" cy="13716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E2E6D4-D4AD-026F-727A-6AD3B59ECA2B}"/>
                </a:ext>
              </a:extLst>
            </p:cNvPr>
            <p:cNvSpPr txBox="1"/>
            <p:nvPr/>
          </p:nvSpPr>
          <p:spPr>
            <a:xfrm>
              <a:off x="261660" y="4060967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Fully-Connected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C15CB07-2885-423C-D38A-90D1AE11AD15}"/>
              </a:ext>
            </a:extLst>
          </p:cNvPr>
          <p:cNvSpPr/>
          <p:nvPr/>
        </p:nvSpPr>
        <p:spPr>
          <a:xfrm>
            <a:off x="2718596" y="3034214"/>
            <a:ext cx="6674545" cy="3054166"/>
          </a:xfrm>
          <a:prstGeom prst="rect">
            <a:avLst/>
          </a:prstGeom>
          <a:noFill/>
          <a:ln w="4445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182880" rtlCol="0" anchor="t" anchorCtr="1"/>
          <a:lstStyle/>
          <a:p>
            <a:pPr algn="ctr">
              <a:lnSpc>
                <a:spcPct val="80000"/>
              </a:lnSpc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DNNs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68D349-9111-22E9-BBDC-442D5E74E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508" y="3669348"/>
            <a:ext cx="2134900" cy="789117"/>
          </a:xfrm>
          <a:prstGeom prst="rect">
            <a:avLst/>
          </a:prstGeom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9B7F42C6-3E0F-C23D-EFEC-D349C9FA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320" y="3814664"/>
            <a:ext cx="2145070" cy="5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442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D72548C5-E55A-0A71-5154-290BD1F538AA}"/>
              </a:ext>
            </a:extLst>
          </p:cNvPr>
          <p:cNvSpPr>
            <a:spLocks/>
          </p:cNvSpPr>
          <p:nvPr/>
        </p:nvSpPr>
        <p:spPr>
          <a:xfrm>
            <a:off x="1307698" y="2005584"/>
            <a:ext cx="9540029" cy="4479036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tIns="548640" bIns="0" rtlCol="0" anchor="ctr" anchorCtr="0"/>
          <a:lstStyle/>
          <a:p>
            <a:pPr algn="ctr"/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</a:t>
            </a:r>
            <a:r>
              <a:rPr lang="en-US" sz="5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Torch</a:t>
            </a:r>
            <a:endParaRPr lang="en-US" sz="5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AF32655A-7AF4-602A-CD7D-C9B52D701C35}"/>
              </a:ext>
            </a:extLst>
          </p:cNvPr>
          <p:cNvSpPr>
            <a:spLocks/>
          </p:cNvSpPr>
          <p:nvPr/>
        </p:nvSpPr>
        <p:spPr>
          <a:xfrm>
            <a:off x="4826508" y="467946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56" name="Rounded Rectangle 7">
            <a:extLst>
              <a:ext uri="{FF2B5EF4-FFF2-40B4-BE49-F238E27FC236}">
                <a16:creationId xmlns:a16="http://schemas.microsoft.com/office/drawing/2014/main" id="{6745A5E7-F10A-931A-FD8A-56FD071D118B}"/>
              </a:ext>
            </a:extLst>
          </p:cNvPr>
          <p:cNvSpPr>
            <a:spLocks/>
          </p:cNvSpPr>
          <p:nvPr/>
        </p:nvSpPr>
        <p:spPr>
          <a:xfrm>
            <a:off x="8345318" y="467946"/>
            <a:ext cx="2627475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ounded Rectangle 7">
            <a:extLst>
              <a:ext uri="{FF2B5EF4-FFF2-40B4-BE49-F238E27FC236}">
                <a16:creationId xmlns:a16="http://schemas.microsoft.com/office/drawing/2014/main" id="{E1A74090-A5A8-DDDB-93E0-0C73E1D65EB6}"/>
              </a:ext>
            </a:extLst>
          </p:cNvPr>
          <p:cNvSpPr>
            <a:spLocks/>
          </p:cNvSpPr>
          <p:nvPr/>
        </p:nvSpPr>
        <p:spPr>
          <a:xfrm>
            <a:off x="1307698" y="467946"/>
            <a:ext cx="2581396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76FF76-81F3-4BF6-DAF6-47538CF417AD}"/>
              </a:ext>
            </a:extLst>
          </p:cNvPr>
          <p:cNvCxnSpPr>
            <a:cxnSpLocks/>
          </p:cNvCxnSpPr>
          <p:nvPr/>
        </p:nvCxnSpPr>
        <p:spPr>
          <a:xfrm>
            <a:off x="6063676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50075-3831-2D54-0B31-310C42A6FCDB}"/>
              </a:ext>
            </a:extLst>
          </p:cNvPr>
          <p:cNvCxnSpPr>
            <a:cxnSpLocks/>
          </p:cNvCxnSpPr>
          <p:nvPr/>
        </p:nvCxnSpPr>
        <p:spPr>
          <a:xfrm>
            <a:off x="9582487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784CF0-C14B-766D-E72F-557E15D7D916}"/>
              </a:ext>
            </a:extLst>
          </p:cNvPr>
          <p:cNvCxnSpPr>
            <a:cxnSpLocks/>
          </p:cNvCxnSpPr>
          <p:nvPr/>
        </p:nvCxnSpPr>
        <p:spPr>
          <a:xfrm>
            <a:off x="2544866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49E8C9-D2A7-A39F-DFB7-C73F8636B32D}"/>
              </a:ext>
            </a:extLst>
          </p:cNvPr>
          <p:cNvGrpSpPr>
            <a:grpSpLocks noChangeAspect="1"/>
          </p:cNvGrpSpPr>
          <p:nvPr/>
        </p:nvGrpSpPr>
        <p:grpSpPr>
          <a:xfrm>
            <a:off x="4484218" y="4603573"/>
            <a:ext cx="1640504" cy="1412494"/>
            <a:chOff x="1054320" y="447494"/>
            <a:chExt cx="2036826" cy="1753732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0B32D340-7EBD-21B4-D83D-BAA06E71E4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772" r="-6281"/>
            <a:stretch/>
          </p:blipFill>
          <p:spPr bwMode="auto">
            <a:xfrm>
              <a:off x="1327138" y="447494"/>
              <a:ext cx="1491192" cy="1371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87EFE0-A8C7-28F8-F118-F6A44DB7C744}"/>
                </a:ext>
              </a:extLst>
            </p:cNvPr>
            <p:cNvSpPr txBox="1"/>
            <p:nvPr/>
          </p:nvSpPr>
          <p:spPr>
            <a:xfrm>
              <a:off x="1054320" y="1819095"/>
              <a:ext cx="2036826" cy="38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Conv. and Pooling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DC9C24-48AC-0AB5-6016-304E01931687}"/>
              </a:ext>
            </a:extLst>
          </p:cNvPr>
          <p:cNvGrpSpPr>
            <a:grpSpLocks noChangeAspect="1"/>
          </p:cNvGrpSpPr>
          <p:nvPr/>
        </p:nvGrpSpPr>
        <p:grpSpPr>
          <a:xfrm>
            <a:off x="6039756" y="4603573"/>
            <a:ext cx="1491367" cy="1414116"/>
            <a:chOff x="1146904" y="2516615"/>
            <a:chExt cx="1851660" cy="1755747"/>
          </a:xfrm>
        </p:grpSpPr>
        <p:pic>
          <p:nvPicPr>
            <p:cNvPr id="30" name="Picture 2" descr="undefined">
              <a:extLst>
                <a:ext uri="{FF2B5EF4-FFF2-40B4-BE49-F238E27FC236}">
                  <a16:creationId xmlns:a16="http://schemas.microsoft.com/office/drawing/2014/main" id="{642EDC02-FD88-A8F7-552B-04DC107214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5" r="24701"/>
            <a:stretch/>
          </p:blipFill>
          <p:spPr bwMode="auto">
            <a:xfrm>
              <a:off x="1327138" y="2516615"/>
              <a:ext cx="1491192" cy="1371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BB6EFF-8424-5A0A-FACD-C35734E25744}"/>
                </a:ext>
              </a:extLst>
            </p:cNvPr>
            <p:cNvSpPr txBox="1"/>
            <p:nvPr/>
          </p:nvSpPr>
          <p:spPr>
            <a:xfrm>
              <a:off x="1146904" y="3890230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Residual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60A13D-1F56-8D6E-5006-B82587E3364E}"/>
              </a:ext>
            </a:extLst>
          </p:cNvPr>
          <p:cNvGrpSpPr>
            <a:grpSpLocks noChangeAspect="1"/>
          </p:cNvGrpSpPr>
          <p:nvPr/>
        </p:nvGrpSpPr>
        <p:grpSpPr>
          <a:xfrm>
            <a:off x="7520725" y="4603573"/>
            <a:ext cx="1491367" cy="1415342"/>
            <a:chOff x="1146904" y="4515884"/>
            <a:chExt cx="1851660" cy="175726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3ABB76-7D11-1B54-DD89-8DB4F46B3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036" t="-3944" r="-11477" b="-3944"/>
            <a:stretch/>
          </p:blipFill>
          <p:spPr>
            <a:xfrm>
              <a:off x="1327138" y="4515884"/>
              <a:ext cx="1491193" cy="13716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7AA999-96E2-E0C5-0752-E9ABF49295F3}"/>
                </a:ext>
              </a:extLst>
            </p:cNvPr>
            <p:cNvSpPr txBox="1"/>
            <p:nvPr/>
          </p:nvSpPr>
          <p:spPr>
            <a:xfrm>
              <a:off x="1146904" y="5891021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Group Norm.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0D9EB4-5751-1F3C-EC6F-628A877D26B1}"/>
              </a:ext>
            </a:extLst>
          </p:cNvPr>
          <p:cNvGrpSpPr>
            <a:grpSpLocks noChangeAspect="1"/>
          </p:cNvGrpSpPr>
          <p:nvPr/>
        </p:nvGrpSpPr>
        <p:grpSpPr>
          <a:xfrm>
            <a:off x="3077818" y="4603573"/>
            <a:ext cx="1491367" cy="1412494"/>
            <a:chOff x="261660" y="2689367"/>
            <a:chExt cx="1851660" cy="175373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49767F1-B0A2-31E5-8410-1F714BA32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-1827"/>
            <a:stretch/>
          </p:blipFill>
          <p:spPr>
            <a:xfrm>
              <a:off x="441894" y="2689367"/>
              <a:ext cx="1491192" cy="13716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E2E6D4-D4AD-026F-727A-6AD3B59ECA2B}"/>
                </a:ext>
              </a:extLst>
            </p:cNvPr>
            <p:cNvSpPr txBox="1"/>
            <p:nvPr/>
          </p:nvSpPr>
          <p:spPr>
            <a:xfrm>
              <a:off x="261660" y="4060967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Fully-Connected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C15CB07-2885-423C-D38A-90D1AE11AD15}"/>
              </a:ext>
            </a:extLst>
          </p:cNvPr>
          <p:cNvSpPr/>
          <p:nvPr/>
        </p:nvSpPr>
        <p:spPr>
          <a:xfrm>
            <a:off x="2718596" y="3034214"/>
            <a:ext cx="6674545" cy="3054166"/>
          </a:xfrm>
          <a:prstGeom prst="rect">
            <a:avLst/>
          </a:prstGeom>
          <a:noFill/>
          <a:ln w="4445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182880" rtlCol="0" anchor="t" anchorCtr="1"/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DNNs + </a:t>
            </a: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Semantics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68D349-9111-22E9-BBDC-442D5E74E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508" y="3669348"/>
            <a:ext cx="2134900" cy="789117"/>
          </a:xfrm>
          <a:prstGeom prst="rect">
            <a:avLst/>
          </a:prstGeom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9B7F42C6-3E0F-C23D-EFEC-D349C9FA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320" y="3814664"/>
            <a:ext cx="2145070" cy="5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917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D72548C5-E55A-0A71-5154-290BD1F538AA}"/>
              </a:ext>
            </a:extLst>
          </p:cNvPr>
          <p:cNvSpPr>
            <a:spLocks/>
          </p:cNvSpPr>
          <p:nvPr/>
        </p:nvSpPr>
        <p:spPr>
          <a:xfrm>
            <a:off x="1307698" y="2005584"/>
            <a:ext cx="9540029" cy="4479036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tIns="548640" bIns="0" rtlCol="0" anchor="ctr" anchorCtr="0"/>
          <a:lstStyle/>
          <a:p>
            <a:pPr algn="ctr"/>
            <a:r>
              <a:rPr lang="en-US" sz="540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</a:t>
            </a:r>
            <a:r>
              <a:rPr lang="en-US" sz="5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Torch</a:t>
            </a:r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AF32655A-7AF4-602A-CD7D-C9B52D701C35}"/>
              </a:ext>
            </a:extLst>
          </p:cNvPr>
          <p:cNvSpPr>
            <a:spLocks/>
          </p:cNvSpPr>
          <p:nvPr/>
        </p:nvSpPr>
        <p:spPr>
          <a:xfrm>
            <a:off x="4826508" y="467946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56" name="Rounded Rectangle 7">
            <a:extLst>
              <a:ext uri="{FF2B5EF4-FFF2-40B4-BE49-F238E27FC236}">
                <a16:creationId xmlns:a16="http://schemas.microsoft.com/office/drawing/2014/main" id="{6745A5E7-F10A-931A-FD8A-56FD071D118B}"/>
              </a:ext>
            </a:extLst>
          </p:cNvPr>
          <p:cNvSpPr>
            <a:spLocks/>
          </p:cNvSpPr>
          <p:nvPr/>
        </p:nvSpPr>
        <p:spPr>
          <a:xfrm>
            <a:off x="8345318" y="467946"/>
            <a:ext cx="2627477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ounded Rectangle 7">
            <a:extLst>
              <a:ext uri="{FF2B5EF4-FFF2-40B4-BE49-F238E27FC236}">
                <a16:creationId xmlns:a16="http://schemas.microsoft.com/office/drawing/2014/main" id="{E1A74090-A5A8-DDDB-93E0-0C73E1D65EB6}"/>
              </a:ext>
            </a:extLst>
          </p:cNvPr>
          <p:cNvSpPr>
            <a:spLocks/>
          </p:cNvSpPr>
          <p:nvPr/>
        </p:nvSpPr>
        <p:spPr>
          <a:xfrm>
            <a:off x="1307697" y="467946"/>
            <a:ext cx="2569817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76FF76-81F3-4BF6-DAF6-47538CF417AD}"/>
              </a:ext>
            </a:extLst>
          </p:cNvPr>
          <p:cNvCxnSpPr>
            <a:cxnSpLocks/>
          </p:cNvCxnSpPr>
          <p:nvPr/>
        </p:nvCxnSpPr>
        <p:spPr>
          <a:xfrm>
            <a:off x="6063676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50075-3831-2D54-0B31-310C42A6FCDB}"/>
              </a:ext>
            </a:extLst>
          </p:cNvPr>
          <p:cNvCxnSpPr>
            <a:cxnSpLocks/>
          </p:cNvCxnSpPr>
          <p:nvPr/>
        </p:nvCxnSpPr>
        <p:spPr>
          <a:xfrm>
            <a:off x="9582487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784CF0-C14B-766D-E72F-557E15D7D916}"/>
              </a:ext>
            </a:extLst>
          </p:cNvPr>
          <p:cNvCxnSpPr>
            <a:cxnSpLocks/>
          </p:cNvCxnSpPr>
          <p:nvPr/>
        </p:nvCxnSpPr>
        <p:spPr>
          <a:xfrm>
            <a:off x="2544866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46CA021-1B62-7939-3BA3-DCA131328D71}"/>
              </a:ext>
            </a:extLst>
          </p:cNvPr>
          <p:cNvSpPr/>
          <p:nvPr/>
        </p:nvSpPr>
        <p:spPr>
          <a:xfrm>
            <a:off x="8222248" y="3034214"/>
            <a:ext cx="2206892" cy="3054166"/>
          </a:xfrm>
          <a:prstGeom prst="rect">
            <a:avLst/>
          </a:prstGeom>
          <a:noFill/>
          <a:ln w="4445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18288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Solvers</a:t>
            </a:r>
          </a:p>
          <a:p>
            <a:pPr algn="ctr">
              <a:lnSpc>
                <a:spcPct val="80000"/>
              </a:lnSpc>
            </a:pP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49E8C9-D2A7-A39F-DFB7-C73F8636B32D}"/>
              </a:ext>
            </a:extLst>
          </p:cNvPr>
          <p:cNvGrpSpPr>
            <a:grpSpLocks noChangeAspect="1"/>
          </p:cNvGrpSpPr>
          <p:nvPr/>
        </p:nvGrpSpPr>
        <p:grpSpPr>
          <a:xfrm>
            <a:off x="3254858" y="4603573"/>
            <a:ext cx="1640504" cy="1412494"/>
            <a:chOff x="1054320" y="447494"/>
            <a:chExt cx="2036826" cy="1753732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0B32D340-7EBD-21B4-D83D-BAA06E71E4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772" r="-6281"/>
            <a:stretch/>
          </p:blipFill>
          <p:spPr bwMode="auto">
            <a:xfrm>
              <a:off x="1327138" y="447494"/>
              <a:ext cx="1491192" cy="1371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87EFE0-A8C7-28F8-F118-F6A44DB7C744}"/>
                </a:ext>
              </a:extLst>
            </p:cNvPr>
            <p:cNvSpPr txBox="1"/>
            <p:nvPr/>
          </p:nvSpPr>
          <p:spPr>
            <a:xfrm>
              <a:off x="1054320" y="1819095"/>
              <a:ext cx="2036826" cy="38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Conv. and Pooling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DC9C24-48AC-0AB5-6016-304E01931687}"/>
              </a:ext>
            </a:extLst>
          </p:cNvPr>
          <p:cNvGrpSpPr>
            <a:grpSpLocks noChangeAspect="1"/>
          </p:cNvGrpSpPr>
          <p:nvPr/>
        </p:nvGrpSpPr>
        <p:grpSpPr>
          <a:xfrm>
            <a:off x="4810396" y="4603573"/>
            <a:ext cx="1491367" cy="1414116"/>
            <a:chOff x="1146904" y="2516615"/>
            <a:chExt cx="1851660" cy="1755747"/>
          </a:xfrm>
        </p:grpSpPr>
        <p:pic>
          <p:nvPicPr>
            <p:cNvPr id="30" name="Picture 2" descr="undefined">
              <a:extLst>
                <a:ext uri="{FF2B5EF4-FFF2-40B4-BE49-F238E27FC236}">
                  <a16:creationId xmlns:a16="http://schemas.microsoft.com/office/drawing/2014/main" id="{642EDC02-FD88-A8F7-552B-04DC107214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5" r="24701"/>
            <a:stretch/>
          </p:blipFill>
          <p:spPr bwMode="auto">
            <a:xfrm>
              <a:off x="1327138" y="2516615"/>
              <a:ext cx="1491192" cy="1371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BB6EFF-8424-5A0A-FACD-C35734E25744}"/>
                </a:ext>
              </a:extLst>
            </p:cNvPr>
            <p:cNvSpPr txBox="1"/>
            <p:nvPr/>
          </p:nvSpPr>
          <p:spPr>
            <a:xfrm>
              <a:off x="1146904" y="3890230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Residual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60A13D-1F56-8D6E-5006-B82587E3364E}"/>
              </a:ext>
            </a:extLst>
          </p:cNvPr>
          <p:cNvGrpSpPr>
            <a:grpSpLocks noChangeAspect="1"/>
          </p:cNvGrpSpPr>
          <p:nvPr/>
        </p:nvGrpSpPr>
        <p:grpSpPr>
          <a:xfrm>
            <a:off x="6291365" y="4603573"/>
            <a:ext cx="1491367" cy="1415342"/>
            <a:chOff x="1146904" y="4515884"/>
            <a:chExt cx="1851660" cy="175726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3ABB76-7D11-1B54-DD89-8DB4F46B3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036" t="-3944" r="-11477" b="-3944"/>
            <a:stretch/>
          </p:blipFill>
          <p:spPr>
            <a:xfrm>
              <a:off x="1327138" y="4515884"/>
              <a:ext cx="1491193" cy="13716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7AA999-96E2-E0C5-0752-E9ABF49295F3}"/>
                </a:ext>
              </a:extLst>
            </p:cNvPr>
            <p:cNvSpPr txBox="1"/>
            <p:nvPr/>
          </p:nvSpPr>
          <p:spPr>
            <a:xfrm>
              <a:off x="1146904" y="5891021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Group Norm.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0D9EB4-5751-1F3C-EC6F-628A877D26B1}"/>
              </a:ext>
            </a:extLst>
          </p:cNvPr>
          <p:cNvGrpSpPr>
            <a:grpSpLocks noChangeAspect="1"/>
          </p:cNvGrpSpPr>
          <p:nvPr/>
        </p:nvGrpSpPr>
        <p:grpSpPr>
          <a:xfrm>
            <a:off x="1848458" y="4603573"/>
            <a:ext cx="1491367" cy="1412494"/>
            <a:chOff x="261660" y="2689367"/>
            <a:chExt cx="1851660" cy="175373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49767F1-B0A2-31E5-8410-1F714BA32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-1827"/>
            <a:stretch/>
          </p:blipFill>
          <p:spPr>
            <a:xfrm>
              <a:off x="441894" y="2689367"/>
              <a:ext cx="1491192" cy="13716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E2E6D4-D4AD-026F-727A-6AD3B59ECA2B}"/>
                </a:ext>
              </a:extLst>
            </p:cNvPr>
            <p:cNvSpPr txBox="1"/>
            <p:nvPr/>
          </p:nvSpPr>
          <p:spPr>
            <a:xfrm>
              <a:off x="261660" y="4060967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Fully-Connected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C15CB07-2885-423C-D38A-90D1AE11AD15}"/>
              </a:ext>
            </a:extLst>
          </p:cNvPr>
          <p:cNvSpPr/>
          <p:nvPr/>
        </p:nvSpPr>
        <p:spPr>
          <a:xfrm>
            <a:off x="1443516" y="3034214"/>
            <a:ext cx="6674545" cy="3054166"/>
          </a:xfrm>
          <a:prstGeom prst="rect">
            <a:avLst/>
          </a:prstGeom>
          <a:noFill/>
          <a:ln w="4445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182880" rtlCol="0" anchor="t" anchorCtr="1"/>
          <a:lstStyle/>
          <a:p>
            <a:pPr algn="ctr">
              <a:lnSpc>
                <a:spcPct val="80000"/>
              </a:lnSpc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DNNs + </a:t>
            </a:r>
            <a:r>
              <a:rPr lang="en-US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</a:t>
            </a: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Semantics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68D349-9111-22E9-BBDC-442D5E74E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148" y="3669348"/>
            <a:ext cx="2134900" cy="789117"/>
          </a:xfrm>
          <a:prstGeom prst="rect">
            <a:avLst/>
          </a:prstGeom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9B7F42C6-3E0F-C23D-EFEC-D349C9FA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60" y="3814664"/>
            <a:ext cx="2145070" cy="5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Z3 - Microsoft Research">
            <a:extLst>
              <a:ext uri="{FF2B5EF4-FFF2-40B4-BE49-F238E27FC236}">
                <a16:creationId xmlns:a16="http://schemas.microsoft.com/office/drawing/2014/main" id="{285C0A84-D273-3DD0-1C31-88A4793B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49" y="4517784"/>
            <a:ext cx="1361555" cy="7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124FF08-E694-C143-0478-183EB952C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9" b="19846"/>
          <a:stretch/>
        </p:blipFill>
        <p:spPr bwMode="auto">
          <a:xfrm>
            <a:off x="8358212" y="3781706"/>
            <a:ext cx="1934964" cy="6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6DB482-371A-5104-1B9D-6A1D806CAF4C}"/>
                  </a:ext>
                </a:extLst>
              </p:cNvPr>
              <p:cNvSpPr txBox="1"/>
              <p:nvPr/>
            </p:nvSpPr>
            <p:spPr>
              <a:xfrm>
                <a:off x="8222248" y="5308606"/>
                <a:ext cx="22068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6DB482-371A-5104-1B9D-6A1D806CA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48" y="5308606"/>
                <a:ext cx="220689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082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D954AE-3A3E-F6B1-DB0B-15D2F2A61BD4}"/>
              </a:ext>
            </a:extLst>
          </p:cNvPr>
          <p:cNvSpPr txBox="1">
            <a:spLocks/>
          </p:cNvSpPr>
          <p:nvPr/>
        </p:nvSpPr>
        <p:spPr>
          <a:xfrm>
            <a:off x="3015048" y="1548676"/>
            <a:ext cx="765295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/>
          </a:p>
          <a:p>
            <a:endParaRPr lang="en-US" sz="5400"/>
          </a:p>
          <a:p>
            <a:r>
              <a:rPr lang="en-US" sz="5400"/>
              <a:t>Experimental Evaluation</a:t>
            </a:r>
          </a:p>
        </p:txBody>
      </p:sp>
    </p:spTree>
    <p:extLst>
      <p:ext uri="{BB962C8B-B14F-4D97-AF65-F5344CB8AC3E}">
        <p14:creationId xmlns:p14="http://schemas.microsoft.com/office/powerpoint/2010/main" val="3691095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63535-F671-13EB-82FC-ED5B8048809C}"/>
              </a:ext>
            </a:extLst>
          </p:cNvPr>
          <p:cNvGraphicFramePr>
            <a:graphicFrameLocks noGrp="1"/>
          </p:cNvGraphicFramePr>
          <p:nvPr/>
        </p:nvGraphicFramePr>
        <p:xfrm>
          <a:off x="3710940" y="1451206"/>
          <a:ext cx="8199120" cy="5048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987767282"/>
                    </a:ext>
                  </a:extLst>
                </a:gridCol>
                <a:gridCol w="2887980">
                  <a:extLst>
                    <a:ext uri="{9D8B030D-6E8A-4147-A177-3AD203B41FA5}">
                      <a16:colId xmlns:a16="http://schemas.microsoft.com/office/drawing/2014/main" val="678923596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928684150"/>
                    </a:ext>
                  </a:extLst>
                </a:gridCol>
              </a:tblGrid>
              <a:tr h="541797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4131701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67848170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053870588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6272598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A09452-87B6-5D5B-22DD-A9115C71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20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Experimental Evaluation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C34E40FD-8988-E109-7B5C-515E69992629}"/>
              </a:ext>
            </a:extLst>
          </p:cNvPr>
          <p:cNvSpPr>
            <a:spLocks/>
          </p:cNvSpPr>
          <p:nvPr/>
        </p:nvSpPr>
        <p:spPr>
          <a:xfrm>
            <a:off x="934318" y="3731770"/>
            <a:ext cx="2595960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BEDE76-079B-3A90-72E8-3CCD3C2FE60B}"/>
              </a:ext>
            </a:extLst>
          </p:cNvPr>
          <p:cNvSpPr>
            <a:spLocks/>
          </p:cNvSpPr>
          <p:nvPr/>
        </p:nvSpPr>
        <p:spPr>
          <a:xfrm>
            <a:off x="934318" y="2212590"/>
            <a:ext cx="2595960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81174-C5C4-A7A0-ACDF-EC14C888EC28}"/>
              </a:ext>
            </a:extLst>
          </p:cNvPr>
          <p:cNvSpPr txBox="1"/>
          <p:nvPr/>
        </p:nvSpPr>
        <p:spPr>
          <a:xfrm>
            <a:off x="3793420" y="2313575"/>
            <a:ext cx="4586651" cy="841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+mj-lt"/>
                <a:ea typeface="+mj-ea"/>
                <a:cs typeface="+mj-cs"/>
              </a:rPr>
              <a:t>Sotoudeh, Matthew, and Aditya V. Thakur. 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"Provable repair of deep neural networks." 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PLDI 2021.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6A102-3DAF-ECCE-D8B5-8F30BCD9DAB2}"/>
              </a:ext>
            </a:extLst>
          </p:cNvPr>
          <p:cNvSpPr txBox="1"/>
          <p:nvPr/>
        </p:nvSpPr>
        <p:spPr>
          <a:xfrm>
            <a:off x="3793420" y="3832755"/>
            <a:ext cx="7669160" cy="841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 err="1">
                <a:latin typeface="+mj-lt"/>
                <a:ea typeface="+mj-ea"/>
                <a:cs typeface="+mj-cs"/>
              </a:rPr>
              <a:t>Zhe</a:t>
            </a:r>
            <a:r>
              <a:rPr lang="en-US" dirty="0">
                <a:latin typeface="+mj-lt"/>
                <a:ea typeface="+mj-ea"/>
                <a:cs typeface="+mj-cs"/>
              </a:rPr>
              <a:t> Tao, Stephanie Nawas, Jacqueline Mitchell, and Aditya V. Thakur. "Architecture-Preserving Provable Repair of Deep Neural Networks." 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PLDI 2023.</a:t>
            </a:r>
          </a:p>
        </p:txBody>
      </p:sp>
    </p:spTree>
    <p:extLst>
      <p:ext uri="{BB962C8B-B14F-4D97-AF65-F5344CB8AC3E}">
        <p14:creationId xmlns:p14="http://schemas.microsoft.com/office/powerpoint/2010/main" val="177131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255-86D8-194F-5410-FBA84462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Pointwise ImageNet Repair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B6157F-6678-299F-3274-894168E892CD}"/>
              </a:ext>
            </a:extLst>
          </p:cNvPr>
          <p:cNvGrpSpPr/>
          <p:nvPr/>
        </p:nvGrpSpPr>
        <p:grpSpPr>
          <a:xfrm>
            <a:off x="2584323" y="1472924"/>
            <a:ext cx="6512814" cy="2439014"/>
            <a:chOff x="2584323" y="1472924"/>
            <a:chExt cx="6512814" cy="24390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BD111A-D140-2A8B-291B-F565563908AA}"/>
                </a:ext>
              </a:extLst>
            </p:cNvPr>
            <p:cNvSpPr txBox="1"/>
            <p:nvPr/>
          </p:nvSpPr>
          <p:spPr>
            <a:xfrm>
              <a:off x="2584323" y="1472924"/>
              <a:ext cx="65128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Pointwise Repair Specification</a:t>
              </a:r>
            </a:p>
            <a:p>
              <a:pPr algn="ctr"/>
              <a:r>
                <a:rPr lang="en-US" sz="2000" dirty="0"/>
                <a:t>50 </a:t>
              </a:r>
              <a:r>
                <a:rPr lang="en-US" sz="2000" dirty="0">
                  <a:solidFill>
                    <a:srgbClr val="FF0000"/>
                  </a:solidFill>
                </a:rPr>
                <a:t>misclassified</a:t>
              </a:r>
              <a:r>
                <a:rPr lang="en-US" sz="2000" dirty="0"/>
                <a:t> fog-corrupted images from ImageNet-C</a:t>
              </a:r>
            </a:p>
          </p:txBody>
        </p:sp>
        <p:pic>
          <p:nvPicPr>
            <p:cNvPr id="75" name="Picture 7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A9B68432-EAFE-28EF-9EC6-F5041807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323" y="2364200"/>
              <a:ext cx="1547738" cy="1547738"/>
            </a:xfrm>
            <a:prstGeom prst="rect">
              <a:avLst/>
            </a:prstGeom>
          </p:spPr>
        </p:pic>
        <p:pic>
          <p:nvPicPr>
            <p:cNvPr id="76" name="Picture 7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7AD077DC-C307-17EF-A4E8-CFEBF567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142" y="2364200"/>
              <a:ext cx="1547738" cy="1547738"/>
            </a:xfrm>
            <a:prstGeom prst="rect">
              <a:avLst/>
            </a:prstGeom>
          </p:spPr>
        </p:pic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0CE93034-9F80-FCC3-6D91-4CB1F924FBDE}"/>
                </a:ext>
              </a:extLst>
            </p:cNvPr>
            <p:cNvSpPr/>
            <p:nvPr/>
          </p:nvSpPr>
          <p:spPr>
            <a:xfrm>
              <a:off x="5373089" y="2876330"/>
              <a:ext cx="954669" cy="52347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fog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89EEF-6462-4B17-32B6-4E9528CE2411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862BD6F8-DEBD-9D70-9F22-5FDBC221EE95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7">
              <a:extLst>
                <a:ext uri="{FF2B5EF4-FFF2-40B4-BE49-F238E27FC236}">
                  <a16:creationId xmlns:a16="http://schemas.microsoft.com/office/drawing/2014/main" id="{261C4057-4D2C-8C43-216E-6F64403A5E01}"/>
                </a:ext>
              </a:extLst>
            </p:cNvPr>
            <p:cNvSpPr>
              <a:spLocks/>
            </p:cNvSpPr>
            <p:nvPr/>
          </p:nvSpPr>
          <p:spPr>
            <a:xfrm>
              <a:off x="860887" y="4658740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>
                  <a:solidFill>
                    <a:schemeClr val="tx1"/>
                  </a:solidFill>
                </a:rPr>
                <a:t>VGG19</a:t>
              </a:r>
              <a:endParaRPr lang="en-US" sz="5400">
                <a:solidFill>
                  <a:schemeClr val="tx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177DC2-622D-44A7-3C36-8009B11D9377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143.7 Million Parameters</a:t>
              </a:r>
              <a:endParaRPr lang="en-US" sz="16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11971-9B52-13E0-655B-D90F2D68BDC7}"/>
              </a:ext>
            </a:extLst>
          </p:cNvPr>
          <p:cNvGrpSpPr/>
          <p:nvPr/>
        </p:nvGrpSpPr>
        <p:grpSpPr>
          <a:xfrm>
            <a:off x="4314046" y="4641697"/>
            <a:ext cx="6495859" cy="1460958"/>
            <a:chOff x="4314046" y="4641697"/>
            <a:chExt cx="6495859" cy="1460958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372D3118-D678-15C1-6EBE-B688635EE24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">
              <a:extLst>
                <a:ext uri="{FF2B5EF4-FFF2-40B4-BE49-F238E27FC236}">
                  <a16:creationId xmlns:a16="http://schemas.microsoft.com/office/drawing/2014/main" id="{0CAE7CE6-E310-0A2E-2DC8-4C1F086D5EE8}"/>
                </a:ext>
              </a:extLst>
            </p:cNvPr>
            <p:cNvSpPr>
              <a:spLocks/>
            </p:cNvSpPr>
            <p:nvPr/>
          </p:nvSpPr>
          <p:spPr>
            <a:xfrm>
              <a:off x="8307497" y="4641697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0070C0"/>
                  </a:solidFill>
                </a:rPr>
                <a:t>Repaired</a:t>
              </a:r>
              <a:endParaRPr lang="en-US" sz="3600">
                <a:solidFill>
                  <a:srgbClr val="0070C0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>
                  <a:solidFill>
                    <a:schemeClr val="tx1"/>
                  </a:solidFill>
                </a:rPr>
                <a:t>VGG19</a:t>
              </a:r>
              <a:endParaRPr lang="en-US" sz="540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37D68D-A6EB-4C55-7502-59E058543DAF}"/>
                </a:ext>
              </a:extLst>
            </p:cNvPr>
            <p:cNvSpPr txBox="1"/>
            <p:nvPr/>
          </p:nvSpPr>
          <p:spPr>
            <a:xfrm>
              <a:off x="4314046" y="5702545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1,918 seconds</a:t>
              </a: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441627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7053</Words>
  <Application>Microsoft Macintosh PowerPoint</Application>
  <PresentationFormat>Widescreen</PresentationFormat>
  <Paragraphs>1665</Paragraphs>
  <Slides>115</Slides>
  <Notes>87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4" baseType="lpstr">
      <vt:lpstr>Inziu IosevkaCC SC</vt:lpstr>
      <vt:lpstr>Aptos</vt:lpstr>
      <vt:lpstr>Aptos Display</vt:lpstr>
      <vt:lpstr>Arial</vt:lpstr>
      <vt:lpstr>Calibri</vt:lpstr>
      <vt:lpstr>Cambria Math</vt:lpstr>
      <vt:lpstr>Helvetica</vt:lpstr>
      <vt:lpstr>Segoe UI Symbol</vt:lpstr>
      <vt:lpstr>Office Theme</vt:lpstr>
      <vt:lpstr>Algorithms and Applications for Provable Repair of Deep Neural Networks</vt:lpstr>
      <vt:lpstr>Algorithms and Applications for Provable Repair of Deep Neural Networks</vt:lpstr>
      <vt:lpstr>Algorithms and Applications for Provable Repair of Deep Neural Networks</vt:lpstr>
      <vt:lpstr>Algorithms and Applications for Provable Repair of Deep Neural Networks</vt:lpstr>
      <vt:lpstr>Algorithms and Applications for Provable Repair of Deep Neural Networks</vt:lpstr>
      <vt:lpstr> Deep Neural Networks</vt:lpstr>
      <vt:lpstr>DNN Applications</vt:lpstr>
      <vt:lpstr>DNN Applications</vt:lpstr>
      <vt:lpstr>DNN Applications</vt:lpstr>
      <vt:lpstr>DNN Applications</vt:lpstr>
      <vt:lpstr>DNN Applications</vt:lpstr>
      <vt:lpstr>DNN Applications</vt:lpstr>
      <vt:lpstr>DNNs have gotten bigger and more complex</vt:lpstr>
      <vt:lpstr>DNNs are not infallible</vt:lpstr>
      <vt:lpstr>DNNs are not infallible</vt:lpstr>
      <vt:lpstr>DNNs are not infallible</vt:lpstr>
      <vt:lpstr>DNNs are not infallible</vt:lpstr>
      <vt:lpstr>DNNs are not infallible</vt:lpstr>
      <vt:lpstr>DNNs are not infallible</vt:lpstr>
      <vt:lpstr>Repair of  Deep Neural Networks:  </vt:lpstr>
      <vt:lpstr>Repairing DNNs</vt:lpstr>
      <vt:lpstr>Repairing DNNs</vt:lpstr>
      <vt:lpstr>Repairing DNNs</vt:lpstr>
      <vt:lpstr>Repairing DNNs</vt:lpstr>
      <vt:lpstr> Deep Neural Networks:  </vt:lpstr>
      <vt:lpstr>Overview: DNN Semantics</vt:lpstr>
      <vt:lpstr>Overview: DNN Semantics</vt:lpstr>
      <vt:lpstr>DNNs are loop-free programs</vt:lpstr>
      <vt:lpstr>Repair of  Deep Neural Networks:  </vt:lpstr>
      <vt:lpstr>Repair of  “Traditional” Programs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Repair of  “Traditional” Programs </vt:lpstr>
      <vt:lpstr>Repair of  Deep Neural Networks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Repair of  Deep Neural Networks  Prior Approaches</vt:lpstr>
      <vt:lpstr>Prior Repair Approaches of DNNs: Retraining</vt:lpstr>
      <vt:lpstr>Prior Repair Approaches of DNNs: Retraining</vt:lpstr>
      <vt:lpstr>Prior Repair Approaches of DNNs: Retraining</vt:lpstr>
      <vt:lpstr>Prior Repair Approaches of DNNs: Retraining</vt:lpstr>
      <vt:lpstr>Prior Repair Approaches of DNNs: Retraining</vt:lpstr>
      <vt:lpstr>Prior Repair Approaches of DNNs: Fine-Tuning</vt:lpstr>
      <vt:lpstr>Prior Repair Approaches of DNNs: Fine-Tuning</vt:lpstr>
      <vt:lpstr>Prior Repair Approaches of DNNs: Fine-Tuning</vt:lpstr>
      <vt:lpstr>Algorithms and Applications for Provable Repair of Deep Neural Networks</vt:lpstr>
      <vt:lpstr>Algorithms and Applications for Provable Repair of Deep Neural Networks</vt:lpstr>
      <vt:lpstr>Algorithms and Applications for Provable Repair of Deep Neural Networks</vt:lpstr>
      <vt:lpstr>PowerPoint Presentation</vt:lpstr>
      <vt:lpstr>PowerPoint Presentation</vt:lpstr>
      <vt:lpstr>PowerPoint Presentation</vt:lpstr>
      <vt:lpstr>Provable Repair of Deep Neural Networks</vt:lpstr>
      <vt:lpstr>Provable Repair of Deep Neural Networks</vt:lpstr>
      <vt:lpstr>Overview: Repair Specification</vt:lpstr>
      <vt:lpstr>Overview: Provable Pointwise Repair</vt:lpstr>
      <vt:lpstr>Overview: Provable Pointwise Repair</vt:lpstr>
      <vt:lpstr>However, solving ϕ∧ψ is difficult </vt:lpstr>
      <vt:lpstr>Modifying only the last layer gives us ϕ_lin</vt:lpstr>
      <vt:lpstr>Modifying only the last layer gives us one such ϕ_lin</vt:lpstr>
      <vt:lpstr>Modifying only the last layer gives us ϕ_lin</vt:lpstr>
      <vt:lpstr>Provable Pointwise Repair: Last layer </vt:lpstr>
      <vt:lpstr>Provable Pointwise Repair: Last layer</vt:lpstr>
      <vt:lpstr>Pointwise ImageNet Last Layer Repair</vt:lpstr>
      <vt:lpstr>Pointwise ImageNet Repair: Test Accuracy</vt:lpstr>
      <vt:lpstr>Last layer does not always work</vt:lpstr>
      <vt:lpstr>Pointwise ImageNet Last Layer Repair</vt:lpstr>
      <vt:lpstr>Beyond last layer repair</vt:lpstr>
      <vt:lpstr>Overview: Provable Polytope Repair</vt:lpstr>
      <vt:lpstr>Overview: Provable Polytope Repair</vt:lpstr>
      <vt:lpstr>Overview: Provable Polytope Repair</vt:lpstr>
      <vt:lpstr>Provable Repair of  Deep Neural Networks:  Algorithms</vt:lpstr>
      <vt:lpstr>Provable Repair Algorithms</vt:lpstr>
      <vt:lpstr>Provable Repair Algorithms</vt:lpstr>
      <vt:lpstr>Provable Repair Algorithms</vt:lpstr>
      <vt:lpstr>Provable Repair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Evaluation</vt:lpstr>
      <vt:lpstr>Pointwise ImageNet Repair</vt:lpstr>
      <vt:lpstr>Pointwise ImageNet Repair</vt:lpstr>
      <vt:lpstr>Pointwise ImageNet Repair: Test Accuracy</vt:lpstr>
      <vt:lpstr>Pointwise ImageNet Repair: Generalization</vt:lpstr>
      <vt:lpstr>Polytope MNIST Corruption and Rotation Repair</vt:lpstr>
      <vt:lpstr>Polytope MNIST Corruption and Rotation Repair</vt:lpstr>
      <vt:lpstr>Polytope MNIST Repair: Test Accuracy</vt:lpstr>
      <vt:lpstr>Polytope MNIST Repair: Generalization</vt:lpstr>
      <vt:lpstr>Polytope ACAS Xu Global Property Repair</vt:lpstr>
      <vt:lpstr>Experimental Evaluation</vt:lpstr>
      <vt:lpstr>Pointwise ImageNet Repair</vt:lpstr>
      <vt:lpstr>Pointwise ImageNet Repair: Test Accuracy</vt:lpstr>
      <vt:lpstr>Pointwise ImageNet Repair: Generalization</vt:lpstr>
      <vt:lpstr>Pointwise ImageNet Repair</vt:lpstr>
      <vt:lpstr>Pointwise ImageNet Repair: Test Accuracy</vt:lpstr>
      <vt:lpstr>Pointwise ImageNet Repair: Generalization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and Applications for Provable Repair of Deep Neural Networks</dc:title>
  <dc:creator>Aditya Thakur</dc:creator>
  <cp:lastModifiedBy>Aditya V Thakur</cp:lastModifiedBy>
  <cp:revision>19</cp:revision>
  <dcterms:created xsi:type="dcterms:W3CDTF">2024-06-18T16:39:09Z</dcterms:created>
  <dcterms:modified xsi:type="dcterms:W3CDTF">2024-07-24T15:36:21Z</dcterms:modified>
</cp:coreProperties>
</file>